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sldIdLst>
    <p:sldId id="267" r:id="rId2"/>
    <p:sldId id="317" r:id="rId3"/>
    <p:sldId id="318" r:id="rId4"/>
    <p:sldId id="323" r:id="rId5"/>
    <p:sldId id="319" r:id="rId6"/>
    <p:sldId id="322" r:id="rId7"/>
    <p:sldId id="332" r:id="rId8"/>
    <p:sldId id="325" r:id="rId9"/>
    <p:sldId id="333" r:id="rId10"/>
    <p:sldId id="327" r:id="rId11"/>
    <p:sldId id="328" r:id="rId12"/>
    <p:sldId id="320" r:id="rId13"/>
    <p:sldId id="335" r:id="rId14"/>
    <p:sldId id="334" r:id="rId15"/>
    <p:sldId id="324" r:id="rId16"/>
    <p:sldId id="31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5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4487"/>
  </p:normalViewPr>
  <p:slideViewPr>
    <p:cSldViewPr snapToGrid="0" snapToObjects="1">
      <p:cViewPr>
        <p:scale>
          <a:sx n="100" d="100"/>
          <a:sy n="100" d="100"/>
        </p:scale>
        <p:origin x="1544"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tiff>
</file>

<file path=ppt/media/image21.png>
</file>

<file path=ppt/media/image3.png>
</file>

<file path=ppt/media/image4.pn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0AC738-C651-344A-9C3F-9E124245AE22}" type="datetimeFigureOut">
              <a:rPr lang="en-US" smtClean="0"/>
              <a:t>10/22/20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DC6AE1-B398-1449-A0EA-10748AF40FA7}" type="slidenum">
              <a:rPr lang="en-US" smtClean="0"/>
              <a:t>‹#›</a:t>
            </a:fld>
            <a:endParaRPr lang="en-US"/>
          </a:p>
        </p:txBody>
      </p:sp>
    </p:spTree>
    <p:extLst>
      <p:ext uri="{BB962C8B-B14F-4D97-AF65-F5344CB8AC3E}">
        <p14:creationId xmlns:p14="http://schemas.microsoft.com/office/powerpoint/2010/main" val="5242794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t"/>
            <a:r>
              <a:rPr lang="en-US" dirty="0"/>
              <a:t>Buenos </a:t>
            </a:r>
            <a:r>
              <a:rPr lang="en-US" dirty="0" err="1"/>
              <a:t>dias</a:t>
            </a:r>
            <a:r>
              <a:rPr lang="en-US" dirty="0"/>
              <a:t> a </a:t>
            </a:r>
            <a:r>
              <a:rPr lang="en-US" dirty="0" err="1"/>
              <a:t>todos</a:t>
            </a:r>
            <a:r>
              <a:rPr lang="en-US" dirty="0"/>
              <a:t> y </a:t>
            </a:r>
            <a:r>
              <a:rPr lang="en-US" dirty="0" err="1"/>
              <a:t>todas</a:t>
            </a:r>
            <a:r>
              <a:rPr lang="en-US" dirty="0"/>
              <a:t>. Mi </a:t>
            </a:r>
            <a:r>
              <a:rPr lang="en-US" dirty="0" err="1"/>
              <a:t>nombre</a:t>
            </a:r>
            <a:r>
              <a:rPr lang="en-US" dirty="0"/>
              <a:t> es Kevin </a:t>
            </a:r>
            <a:r>
              <a:rPr lang="en-US" dirty="0" err="1"/>
              <a:t>Cussen</a:t>
            </a:r>
            <a:r>
              <a:rPr lang="en-US" dirty="0"/>
              <a:t> y soy el </a:t>
            </a:r>
            <a:r>
              <a:rPr lang="en-US" dirty="0" err="1"/>
              <a:t>gerente</a:t>
            </a:r>
            <a:r>
              <a:rPr lang="en-US" dirty="0"/>
              <a:t> de </a:t>
            </a:r>
            <a:r>
              <a:rPr lang="en-US" dirty="0" err="1"/>
              <a:t>producto</a:t>
            </a:r>
            <a:r>
              <a:rPr lang="en-US" dirty="0"/>
              <a:t> del </a:t>
            </a:r>
            <a:r>
              <a:rPr lang="en-US" dirty="0" err="1"/>
              <a:t>proyecto</a:t>
            </a:r>
            <a:r>
              <a:rPr lang="en-US" dirty="0"/>
              <a:t> </a:t>
            </a:r>
            <a:r>
              <a:rPr lang="en-US" dirty="0" err="1"/>
              <a:t>LiteFarm</a:t>
            </a:r>
            <a:r>
              <a:rPr lang="en-US" dirty="0"/>
              <a:t>. G</a:t>
            </a:r>
            <a:r>
              <a:rPr lang="en-CA" sz="1200" b="0" i="0" kern="1200" dirty="0" err="1">
                <a:solidFill>
                  <a:schemeClr val="tx1"/>
                </a:solidFill>
                <a:effectLst/>
                <a:latin typeface="+mn-lt"/>
                <a:ea typeface="+mn-ea"/>
                <a:cs typeface="+mn-cs"/>
              </a:rPr>
              <a:t>racias</a:t>
            </a:r>
            <a:r>
              <a:rPr lang="en-CA" sz="1200" b="0" i="0" kern="1200" dirty="0">
                <a:solidFill>
                  <a:schemeClr val="tx1"/>
                </a:solidFill>
                <a:effectLst/>
                <a:latin typeface="+mn-lt"/>
                <a:ea typeface="+mn-ea"/>
                <a:cs typeface="+mn-cs"/>
              </a:rPr>
              <a:t> por </a:t>
            </a:r>
            <a:r>
              <a:rPr lang="en-CA" sz="1200" b="0" i="0" kern="1200" dirty="0" err="1">
                <a:solidFill>
                  <a:schemeClr val="tx1"/>
                </a:solidFill>
                <a:effectLst/>
                <a:latin typeface="+mn-lt"/>
                <a:ea typeface="+mn-ea"/>
                <a:cs typeface="+mn-cs"/>
              </a:rPr>
              <a:t>acompañarme</a:t>
            </a:r>
            <a:r>
              <a:rPr lang="en-CA" sz="1200" b="0" i="0" kern="1200" dirty="0">
                <a:solidFill>
                  <a:schemeClr val="tx1"/>
                </a:solidFill>
                <a:effectLst/>
                <a:latin typeface="+mn-lt"/>
                <a:ea typeface="+mn-ea"/>
                <a:cs typeface="+mn-cs"/>
              </a:rPr>
              <a:t> hoy.</a:t>
            </a:r>
          </a:p>
          <a:p>
            <a:pPr fontAlgn="t"/>
            <a:endParaRPr lang="en-CA" sz="1200" b="0" i="0" kern="1200" dirty="0">
              <a:solidFill>
                <a:schemeClr val="tx1"/>
              </a:solidFill>
              <a:effectLst/>
              <a:latin typeface="+mn-lt"/>
              <a:ea typeface="+mn-ea"/>
              <a:cs typeface="+mn-cs"/>
            </a:endParaRPr>
          </a:p>
          <a:p>
            <a:r>
              <a:rPr lang="en-US" dirty="0"/>
              <a:t>Lo </a:t>
            </a:r>
            <a:r>
              <a:rPr lang="en-US" dirty="0" err="1"/>
              <a:t>siento</a:t>
            </a:r>
            <a:r>
              <a:rPr lang="en-US" dirty="0"/>
              <a:t> </a:t>
            </a:r>
            <a:r>
              <a:rPr lang="en-US" dirty="0" err="1"/>
              <a:t>mucho</a:t>
            </a:r>
            <a:r>
              <a:rPr lang="en-US" dirty="0"/>
              <a:t> </a:t>
            </a:r>
            <a:r>
              <a:rPr lang="en-US" dirty="0" err="1"/>
              <a:t>pero</a:t>
            </a:r>
            <a:r>
              <a:rPr lang="en-US" dirty="0"/>
              <a:t> no </a:t>
            </a:r>
            <a:r>
              <a:rPr lang="en-US" dirty="0" err="1"/>
              <a:t>hablo</a:t>
            </a:r>
            <a:r>
              <a:rPr lang="en-US" dirty="0"/>
              <a:t> </a:t>
            </a:r>
            <a:r>
              <a:rPr lang="en-US" dirty="0" err="1"/>
              <a:t>espanol</a:t>
            </a:r>
            <a:r>
              <a:rPr lang="en-US" dirty="0"/>
              <a:t> </a:t>
            </a:r>
            <a:r>
              <a:rPr lang="en-US" dirty="0" err="1"/>
              <a:t>muy</a:t>
            </a:r>
            <a:r>
              <a:rPr lang="en-US" dirty="0"/>
              <a:t> bien, </a:t>
            </a:r>
            <a:r>
              <a:rPr lang="en-US" dirty="0" err="1"/>
              <a:t>así</a:t>
            </a:r>
            <a:r>
              <a:rPr lang="en-US" dirty="0"/>
              <a:t> que la </a:t>
            </a:r>
            <a:r>
              <a:rPr lang="en-US" dirty="0" err="1"/>
              <a:t>presentación</a:t>
            </a:r>
            <a:r>
              <a:rPr lang="en-US" dirty="0"/>
              <a:t> </a:t>
            </a:r>
            <a:r>
              <a:rPr lang="en-US" dirty="0" err="1"/>
              <a:t>será</a:t>
            </a:r>
            <a:r>
              <a:rPr lang="en-US" dirty="0"/>
              <a:t> </a:t>
            </a:r>
            <a:r>
              <a:rPr lang="en-US" dirty="0" err="1"/>
              <a:t>en</a:t>
            </a:r>
            <a:r>
              <a:rPr lang="en-US" dirty="0"/>
              <a:t> </a:t>
            </a:r>
            <a:r>
              <a:rPr lang="en-US" dirty="0" err="1"/>
              <a:t>inglés</a:t>
            </a:r>
            <a:r>
              <a:rPr lang="en-US" dirty="0"/>
              <a:t> hoy.</a:t>
            </a:r>
          </a:p>
          <a:p>
            <a:endParaRPr lang="en-US" dirty="0"/>
          </a:p>
          <a:p>
            <a:r>
              <a:rPr lang="en-US" dirty="0"/>
              <a:t>Today I’ll be speaking about </a:t>
            </a:r>
            <a:r>
              <a:rPr lang="en-US" dirty="0" err="1"/>
              <a:t>LiteFarm</a:t>
            </a:r>
            <a:r>
              <a:rPr lang="en-US" dirty="0"/>
              <a:t> – an open source </a:t>
            </a:r>
            <a:r>
              <a:rPr lang="en-US" dirty="0" err="1"/>
              <a:t>agtech</a:t>
            </a:r>
            <a:r>
              <a:rPr lang="en-US" dirty="0"/>
              <a:t> tool for helping sustainable and diversified farmers manage their farms as well as </a:t>
            </a:r>
            <a:r>
              <a:rPr lang="en-US" dirty="0" err="1"/>
              <a:t>OpenTEAM</a:t>
            </a:r>
            <a:r>
              <a:rPr lang="en-US" dirty="0"/>
              <a:t>, an open source consortium </a:t>
            </a:r>
            <a:r>
              <a:rPr lang="en-US" dirty="0" err="1"/>
              <a:t>LiteFarm</a:t>
            </a:r>
            <a:r>
              <a:rPr lang="en-US" dirty="0"/>
              <a:t> is a participant in. </a:t>
            </a:r>
          </a:p>
        </p:txBody>
      </p:sp>
      <p:sp>
        <p:nvSpPr>
          <p:cNvPr id="4" name="Slide Number Placeholder 3"/>
          <p:cNvSpPr>
            <a:spLocks noGrp="1"/>
          </p:cNvSpPr>
          <p:nvPr>
            <p:ph type="sldNum" sz="quarter" idx="5"/>
          </p:nvPr>
        </p:nvSpPr>
        <p:spPr/>
        <p:txBody>
          <a:bodyPr/>
          <a:lstStyle/>
          <a:p>
            <a:fld id="{D0DC6AE1-B398-1449-A0EA-10748AF40FA7}" type="slidenum">
              <a:rPr lang="en-US" smtClean="0"/>
              <a:t>1</a:t>
            </a:fld>
            <a:endParaRPr lang="en-US"/>
          </a:p>
        </p:txBody>
      </p:sp>
    </p:spTree>
    <p:extLst>
      <p:ext uri="{BB962C8B-B14F-4D97-AF65-F5344CB8AC3E}">
        <p14:creationId xmlns:p14="http://schemas.microsoft.com/office/powerpoint/2010/main" val="3437115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endParaRPr lang="en-US" dirty="0"/>
          </a:p>
          <a:p>
            <a:r>
              <a:rPr lang="en-US" dirty="0"/>
              <a:t>If you’re interested in our plans, I encourage you to check out our feature portal at the link shown. You can also access this via our website at </a:t>
            </a:r>
            <a:r>
              <a:rPr lang="en-US" dirty="0" err="1"/>
              <a:t>litefarm.org</a:t>
            </a:r>
            <a:endParaRPr lang="en-US" dirty="0"/>
          </a:p>
          <a:p>
            <a:endParaRPr lang="en-US" dirty="0"/>
          </a:p>
          <a:p>
            <a:r>
              <a:rPr lang="en-US" dirty="0"/>
              <a:t>Looking a bit farther in the future:</a:t>
            </a:r>
          </a:p>
        </p:txBody>
      </p:sp>
      <p:sp>
        <p:nvSpPr>
          <p:cNvPr id="4" name="Slide Number Placeholder 3"/>
          <p:cNvSpPr>
            <a:spLocks noGrp="1"/>
          </p:cNvSpPr>
          <p:nvPr>
            <p:ph type="sldNum" sz="quarter" idx="5"/>
          </p:nvPr>
        </p:nvSpPr>
        <p:spPr/>
        <p:txBody>
          <a:bodyPr/>
          <a:lstStyle/>
          <a:p>
            <a:fld id="{D0DC6AE1-B398-1449-A0EA-10748AF40FA7}" type="slidenum">
              <a:rPr lang="en-US" smtClean="0"/>
              <a:t>10</a:t>
            </a:fld>
            <a:endParaRPr lang="en-US"/>
          </a:p>
        </p:txBody>
      </p:sp>
    </p:spTree>
    <p:extLst>
      <p:ext uri="{BB962C8B-B14F-4D97-AF65-F5344CB8AC3E}">
        <p14:creationId xmlns:p14="http://schemas.microsoft.com/office/powerpoint/2010/main" val="25971746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endParaRPr lang="en-US" dirty="0"/>
          </a:p>
          <a:p>
            <a:r>
              <a:rPr lang="en-US" dirty="0"/>
              <a:t>Again, more info is available at our website.</a:t>
            </a:r>
          </a:p>
          <a:p>
            <a:endParaRPr lang="en-US" dirty="0"/>
          </a:p>
          <a:p>
            <a:r>
              <a:rPr lang="en-US" dirty="0"/>
              <a:t>Many of these features, we’re hoping to build with support from contributors such as yourself and in partnership with other open source projects. Specifically, we’re working closely with the </a:t>
            </a:r>
            <a:r>
              <a:rPr lang="en-US" dirty="0" err="1"/>
              <a:t>OpenTEAM</a:t>
            </a:r>
            <a:r>
              <a:rPr lang="en-US" dirty="0"/>
              <a:t> consortium &lt;next&gt;</a:t>
            </a:r>
          </a:p>
          <a:p>
            <a:endParaRPr lang="en-US" dirty="0"/>
          </a:p>
        </p:txBody>
      </p:sp>
      <p:sp>
        <p:nvSpPr>
          <p:cNvPr id="4" name="Slide Number Placeholder 3"/>
          <p:cNvSpPr>
            <a:spLocks noGrp="1"/>
          </p:cNvSpPr>
          <p:nvPr>
            <p:ph type="sldNum" sz="quarter" idx="5"/>
          </p:nvPr>
        </p:nvSpPr>
        <p:spPr/>
        <p:txBody>
          <a:bodyPr/>
          <a:lstStyle/>
          <a:p>
            <a:fld id="{D0DC6AE1-B398-1449-A0EA-10748AF40FA7}" type="slidenum">
              <a:rPr lang="en-US" smtClean="0"/>
              <a:t>11</a:t>
            </a:fld>
            <a:endParaRPr lang="en-US"/>
          </a:p>
        </p:txBody>
      </p:sp>
    </p:spTree>
    <p:extLst>
      <p:ext uri="{BB962C8B-B14F-4D97-AF65-F5344CB8AC3E}">
        <p14:creationId xmlns:p14="http://schemas.microsoft.com/office/powerpoint/2010/main" val="19262671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DC6AE1-B398-1449-A0EA-10748AF40FA7}" type="slidenum">
              <a:rPr lang="en-US" smtClean="0"/>
              <a:t>12</a:t>
            </a:fld>
            <a:endParaRPr lang="en-US"/>
          </a:p>
        </p:txBody>
      </p:sp>
    </p:spTree>
    <p:extLst>
      <p:ext uri="{BB962C8B-B14F-4D97-AF65-F5344CB8AC3E}">
        <p14:creationId xmlns:p14="http://schemas.microsoft.com/office/powerpoint/2010/main" val="23925183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DC6AE1-B398-1449-A0EA-10748AF40FA7}" type="slidenum">
              <a:rPr lang="en-US" smtClean="0"/>
              <a:t>14</a:t>
            </a:fld>
            <a:endParaRPr lang="en-US"/>
          </a:p>
        </p:txBody>
      </p:sp>
    </p:spTree>
    <p:extLst>
      <p:ext uri="{BB962C8B-B14F-4D97-AF65-F5344CB8AC3E}">
        <p14:creationId xmlns:p14="http://schemas.microsoft.com/office/powerpoint/2010/main" val="15540271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DC6AE1-B398-1449-A0EA-10748AF40FA7}" type="slidenum">
              <a:rPr lang="en-US" smtClean="0"/>
              <a:t>15</a:t>
            </a:fld>
            <a:endParaRPr lang="en-US"/>
          </a:p>
        </p:txBody>
      </p:sp>
    </p:spTree>
    <p:extLst>
      <p:ext uri="{BB962C8B-B14F-4D97-AF65-F5344CB8AC3E}">
        <p14:creationId xmlns:p14="http://schemas.microsoft.com/office/powerpoint/2010/main" val="40477049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DC6AE1-B398-1449-A0EA-10748AF40FA7}" type="slidenum">
              <a:rPr lang="en-US" smtClean="0"/>
              <a:t>16</a:t>
            </a:fld>
            <a:endParaRPr lang="en-US"/>
          </a:p>
        </p:txBody>
      </p:sp>
    </p:spTree>
    <p:extLst>
      <p:ext uri="{BB962C8B-B14F-4D97-AF65-F5344CB8AC3E}">
        <p14:creationId xmlns:p14="http://schemas.microsoft.com/office/powerpoint/2010/main" val="3662128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brief agenda for our discussion today &lt;READ SLIDE&gt;</a:t>
            </a:r>
          </a:p>
        </p:txBody>
      </p:sp>
      <p:sp>
        <p:nvSpPr>
          <p:cNvPr id="4" name="Slide Number Placeholder 3"/>
          <p:cNvSpPr>
            <a:spLocks noGrp="1"/>
          </p:cNvSpPr>
          <p:nvPr>
            <p:ph type="sldNum" sz="quarter" idx="5"/>
          </p:nvPr>
        </p:nvSpPr>
        <p:spPr/>
        <p:txBody>
          <a:bodyPr/>
          <a:lstStyle/>
          <a:p>
            <a:fld id="{D0DC6AE1-B398-1449-A0EA-10748AF40FA7}" type="slidenum">
              <a:rPr lang="en-US" smtClean="0"/>
              <a:t>2</a:t>
            </a:fld>
            <a:endParaRPr lang="en-US"/>
          </a:p>
        </p:txBody>
      </p:sp>
    </p:spTree>
    <p:extLst>
      <p:ext uri="{BB962C8B-B14F-4D97-AF65-F5344CB8AC3E}">
        <p14:creationId xmlns:p14="http://schemas.microsoft.com/office/powerpoint/2010/main" val="9834981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DC6AE1-B398-1449-A0EA-10748AF40FA7}" type="slidenum">
              <a:rPr lang="en-US" smtClean="0"/>
              <a:t>3</a:t>
            </a:fld>
            <a:endParaRPr lang="en-US"/>
          </a:p>
        </p:txBody>
      </p:sp>
    </p:spTree>
    <p:extLst>
      <p:ext uri="{BB962C8B-B14F-4D97-AF65-F5344CB8AC3E}">
        <p14:creationId xmlns:p14="http://schemas.microsoft.com/office/powerpoint/2010/main" val="179775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that modest start, we’ve built a simple </a:t>
            </a:r>
            <a:r>
              <a:rPr lang="en-CA" dirty="0"/>
              <a:t>farm management app; able to log farm operations, capture cost-per-crop, provide high level financials, and provide basic sustainability insights. On the right, you can see some of the insights we provide to farmers. At the bottom, you can see our modest usage statistics.</a:t>
            </a:r>
          </a:p>
          <a:p>
            <a:endParaRPr lang="en-CA" dirty="0"/>
          </a:p>
          <a:p>
            <a:r>
              <a:rPr lang="en-CA" dirty="0"/>
              <a:t>However this is only the beginning:</a:t>
            </a:r>
            <a:endParaRPr lang="en-US" dirty="0"/>
          </a:p>
          <a:p>
            <a:endParaRPr lang="en-US" dirty="0"/>
          </a:p>
          <a:p>
            <a:r>
              <a:rPr lang="en-US" dirty="0"/>
              <a:t>I joined the team in May and two big components of my mandate were to:</a:t>
            </a:r>
          </a:p>
          <a:p>
            <a:endParaRPr lang="en-US" dirty="0"/>
          </a:p>
          <a:p>
            <a:r>
              <a:rPr lang="en-US" dirty="0"/>
              <a:t>1. Develop a strategy for the product</a:t>
            </a:r>
          </a:p>
          <a:p>
            <a:r>
              <a:rPr lang="en-US" dirty="0"/>
              <a:t>2. Build a team to deliver on that strategy</a:t>
            </a:r>
          </a:p>
          <a:p>
            <a:endParaRPr lang="en-US" dirty="0"/>
          </a:p>
        </p:txBody>
      </p:sp>
      <p:sp>
        <p:nvSpPr>
          <p:cNvPr id="4" name="Slide Number Placeholder 3"/>
          <p:cNvSpPr>
            <a:spLocks noGrp="1"/>
          </p:cNvSpPr>
          <p:nvPr>
            <p:ph type="sldNum" sz="quarter" idx="5"/>
          </p:nvPr>
        </p:nvSpPr>
        <p:spPr/>
        <p:txBody>
          <a:bodyPr/>
          <a:lstStyle/>
          <a:p>
            <a:fld id="{D0DC6AE1-B398-1449-A0EA-10748AF40FA7}" type="slidenum">
              <a:rPr lang="en-US" smtClean="0"/>
              <a:t>4</a:t>
            </a:fld>
            <a:endParaRPr lang="en-US"/>
          </a:p>
        </p:txBody>
      </p:sp>
    </p:spTree>
    <p:extLst>
      <p:ext uri="{BB962C8B-B14F-4D97-AF65-F5344CB8AC3E}">
        <p14:creationId xmlns:p14="http://schemas.microsoft.com/office/powerpoint/2010/main" val="35944254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happy to report that we’ve assembled a fantastic team and we’re still growing! As a matter of fact, we’re hiring two additional positions, a UX designer and QA Engineer. For reasons that will become obvious in a few slides, qualified candidates in central and south America are highly encouraged to apply. </a:t>
            </a:r>
          </a:p>
          <a:p>
            <a:endParaRPr lang="en-US" dirty="0"/>
          </a:p>
          <a:p>
            <a:r>
              <a:rPr lang="en-US" dirty="0"/>
              <a:t>Let me get into the meat of what we’re trying to accomplish at </a:t>
            </a:r>
            <a:r>
              <a:rPr lang="en-US" dirty="0" err="1"/>
              <a:t>LiteFarm</a:t>
            </a:r>
            <a:r>
              <a:rPr lang="en-US" dirty="0"/>
              <a:t>.</a:t>
            </a:r>
          </a:p>
        </p:txBody>
      </p:sp>
      <p:sp>
        <p:nvSpPr>
          <p:cNvPr id="4" name="Slide Number Placeholder 3"/>
          <p:cNvSpPr>
            <a:spLocks noGrp="1"/>
          </p:cNvSpPr>
          <p:nvPr>
            <p:ph type="sldNum" sz="quarter" idx="5"/>
          </p:nvPr>
        </p:nvSpPr>
        <p:spPr/>
        <p:txBody>
          <a:bodyPr/>
          <a:lstStyle/>
          <a:p>
            <a:fld id="{D0DC6AE1-B398-1449-A0EA-10748AF40FA7}" type="slidenum">
              <a:rPr lang="en-US" smtClean="0"/>
              <a:t>5</a:t>
            </a:fld>
            <a:endParaRPr lang="en-US"/>
          </a:p>
        </p:txBody>
      </p:sp>
    </p:spTree>
    <p:extLst>
      <p:ext uri="{BB962C8B-B14F-4D97-AF65-F5344CB8AC3E}">
        <p14:creationId xmlns:p14="http://schemas.microsoft.com/office/powerpoint/2010/main" val="81391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mission is to:  &lt;READ SLIDE&gt;</a:t>
            </a:r>
            <a:br>
              <a:rPr lang="en-US" dirty="0"/>
            </a:b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0DC6AE1-B398-1449-A0EA-10748AF40FA7}" type="slidenum">
              <a:rPr lang="en-US" smtClean="0"/>
              <a:t>6</a:t>
            </a:fld>
            <a:endParaRPr lang="en-US"/>
          </a:p>
        </p:txBody>
      </p:sp>
    </p:spTree>
    <p:extLst>
      <p:ext uri="{BB962C8B-B14F-4D97-AF65-F5344CB8AC3E}">
        <p14:creationId xmlns:p14="http://schemas.microsoft.com/office/powerpoint/2010/main" val="30729824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our goal is: &lt;READ SLIDE&gt;</a:t>
            </a:r>
          </a:p>
          <a:p>
            <a:endParaRPr lang="en-US" dirty="0"/>
          </a:p>
          <a:p>
            <a:r>
              <a:rPr lang="en-US" dirty="0"/>
              <a:t>So how do we plan to achieve our mission at this scale?</a:t>
            </a:r>
          </a:p>
        </p:txBody>
      </p:sp>
      <p:sp>
        <p:nvSpPr>
          <p:cNvPr id="4" name="Slide Number Placeholder 3"/>
          <p:cNvSpPr>
            <a:spLocks noGrp="1"/>
          </p:cNvSpPr>
          <p:nvPr>
            <p:ph type="sldNum" sz="quarter" idx="5"/>
          </p:nvPr>
        </p:nvSpPr>
        <p:spPr/>
        <p:txBody>
          <a:bodyPr/>
          <a:lstStyle/>
          <a:p>
            <a:fld id="{D0DC6AE1-B398-1449-A0EA-10748AF40FA7}" type="slidenum">
              <a:rPr lang="en-US" smtClean="0"/>
              <a:t>7</a:t>
            </a:fld>
            <a:endParaRPr lang="en-US"/>
          </a:p>
        </p:txBody>
      </p:sp>
    </p:spTree>
    <p:extLst>
      <p:ext uri="{BB962C8B-B14F-4D97-AF65-F5344CB8AC3E}">
        <p14:creationId xmlns:p14="http://schemas.microsoft.com/office/powerpoint/2010/main" val="28412941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strategy is three pronged.</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This means as we’re designing the app our guiding principle is that </a:t>
            </a:r>
            <a:r>
              <a:rPr lang="en-CA" sz="1200" b="0" i="0" kern="1200" dirty="0">
                <a:solidFill>
                  <a:schemeClr val="tx1"/>
                </a:solidFill>
                <a:effectLst/>
                <a:latin typeface="+mn-lt"/>
                <a:ea typeface="+mn-ea"/>
                <a:cs typeface="+mn-cs"/>
              </a:rPr>
              <a:t>“Perfection is achieved, not when there is nothing more to add, but when there is nothing left to take away.”</a:t>
            </a:r>
            <a:r>
              <a:rPr lang="en-US" sz="1200" b="0" i="0" kern="1200" dirty="0">
                <a:solidFill>
                  <a:schemeClr val="tx1"/>
                </a:solidFill>
                <a:effectLst/>
                <a:latin typeface="+mn-lt"/>
                <a:ea typeface="+mn-ea"/>
                <a:cs typeface="+mn-cs"/>
              </a:rPr>
              <a:t> We agonize over each field we show on the app. We agonize over anything that is required as an input. What can we infer at any given point? What can we think about so the user doesn't have to. Lets take an example of the onboarding screen in the current version of the app and what it will look like in our Winter release. Units and Currency have been removed because they can largely be inferred from the location. Farm Location now accepts street lookup and raw coordinates – raw coordinates being particularly important for very rural farms. We’ve also added the ability for the user to “find their location”. We’ve also made it contextually clear by disabling the Continue button that those two fields are required.</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sz="1200" b="0" i="0" kern="1200" dirty="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b="0" i="0" kern="1200" dirty="0">
                <a:solidFill>
                  <a:schemeClr val="tx1"/>
                </a:solidFill>
                <a:effectLst/>
                <a:latin typeface="+mn-lt"/>
                <a:ea typeface="+mn-ea"/>
                <a:cs typeface="+mn-cs"/>
              </a:rPr>
              <a:t>Our biggest carrot is to help farmers achieve financial success with their farms. Concretely, we’re approaching this through in-app certifications such as organic, and by providing crop-by-crop profitability, and proximity specific anonymized sales data. That means as a farmer, I can see the average of what other farmers are selling produce for in my area.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sz="1200" b="0" i="0" kern="1200" dirty="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b="0" i="0" kern="1200" dirty="0">
                <a:solidFill>
                  <a:schemeClr val="tx1"/>
                </a:solidFill>
                <a:effectLst/>
                <a:latin typeface="+mn-lt"/>
                <a:ea typeface="+mn-ea"/>
                <a:cs typeface="+mn-cs"/>
              </a:rPr>
              <a:t>Lastly, we want to connect farmers with the latest agronomic science. This is where our participation in </a:t>
            </a:r>
            <a:r>
              <a:rPr lang="en-US" sz="1200" b="0" i="0" kern="1200" dirty="0" err="1">
                <a:solidFill>
                  <a:schemeClr val="tx1"/>
                </a:solidFill>
                <a:effectLst/>
                <a:latin typeface="+mn-lt"/>
                <a:ea typeface="+mn-ea"/>
                <a:cs typeface="+mn-cs"/>
              </a:rPr>
              <a:t>OpenTEAM</a:t>
            </a:r>
            <a:r>
              <a:rPr lang="en-US" sz="1200" b="0" i="0" kern="1200" dirty="0">
                <a:solidFill>
                  <a:schemeClr val="tx1"/>
                </a:solidFill>
                <a:effectLst/>
                <a:latin typeface="+mn-lt"/>
                <a:ea typeface="+mn-ea"/>
                <a:cs typeface="+mn-cs"/>
              </a:rPr>
              <a:t> and other open source communities comes in. We envision </a:t>
            </a:r>
            <a:r>
              <a:rPr lang="en-US" sz="1200" b="0" i="0" kern="1200" dirty="0" err="1">
                <a:solidFill>
                  <a:schemeClr val="tx1"/>
                </a:solidFill>
                <a:effectLst/>
                <a:latin typeface="+mn-lt"/>
                <a:ea typeface="+mn-ea"/>
                <a:cs typeface="+mn-cs"/>
              </a:rPr>
              <a:t>LiteFarm</a:t>
            </a:r>
            <a:r>
              <a:rPr lang="en-US" sz="1200" b="0" i="0" kern="1200" dirty="0">
                <a:solidFill>
                  <a:schemeClr val="tx1"/>
                </a:solidFill>
                <a:effectLst/>
                <a:latin typeface="+mn-lt"/>
                <a:ea typeface="+mn-ea"/>
                <a:cs typeface="+mn-cs"/>
              </a:rPr>
              <a:t> as a “gateway” to new developments in agronomy. We’ll attract the users with our clean experience and pathways to payment and connect them to the powerful domain tools that are developed as part of our open source partnerships.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&lt;slide&gt;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CA"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0DC6AE1-B398-1449-A0EA-10748AF40FA7}" type="slidenum">
              <a:rPr lang="en-US" smtClean="0"/>
              <a:t>8</a:t>
            </a:fld>
            <a:endParaRPr lang="en-US"/>
          </a:p>
        </p:txBody>
      </p:sp>
    </p:spTree>
    <p:extLst>
      <p:ext uri="{BB962C8B-B14F-4D97-AF65-F5344CB8AC3E}">
        <p14:creationId xmlns:p14="http://schemas.microsoft.com/office/powerpoint/2010/main" val="1982342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operationalize this strategy, we’re partnering with farmer organizations around the world. For 2021, we’re really focusing on cohorts in central and south America. &lt;READ SLIDE&gt;</a:t>
            </a:r>
          </a:p>
          <a:p>
            <a:endParaRPr lang="en-US" dirty="0"/>
          </a:p>
          <a:p>
            <a:r>
              <a:rPr lang="en-US" dirty="0"/>
              <a:t>We’ll begin our deployment in January, COVID willing, with the following feature set: &lt;SLIDE&gt;</a:t>
            </a:r>
          </a:p>
        </p:txBody>
      </p:sp>
      <p:sp>
        <p:nvSpPr>
          <p:cNvPr id="4" name="Slide Number Placeholder 3"/>
          <p:cNvSpPr>
            <a:spLocks noGrp="1"/>
          </p:cNvSpPr>
          <p:nvPr>
            <p:ph type="sldNum" sz="quarter" idx="5"/>
          </p:nvPr>
        </p:nvSpPr>
        <p:spPr/>
        <p:txBody>
          <a:bodyPr/>
          <a:lstStyle/>
          <a:p>
            <a:fld id="{D0DC6AE1-B398-1449-A0EA-10748AF40FA7}" type="slidenum">
              <a:rPr lang="en-US" smtClean="0"/>
              <a:t>9</a:t>
            </a:fld>
            <a:endParaRPr lang="en-US"/>
          </a:p>
        </p:txBody>
      </p:sp>
    </p:spTree>
    <p:extLst>
      <p:ext uri="{BB962C8B-B14F-4D97-AF65-F5344CB8AC3E}">
        <p14:creationId xmlns:p14="http://schemas.microsoft.com/office/powerpoint/2010/main" val="27637896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337234" y="538469"/>
            <a:ext cx="4421436" cy="2387600"/>
          </a:xfrm>
          <a:solidFill>
            <a:schemeClr val="bg1">
              <a:lumMod val="50000"/>
              <a:alpha val="49000"/>
            </a:schemeClr>
          </a:solidFill>
        </p:spPr>
        <p:txBody>
          <a:bodyPr anchor="b"/>
          <a:lstStyle>
            <a:lvl1pPr algn="ctr">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7337234" y="3128790"/>
            <a:ext cx="4421436" cy="2129010"/>
          </a:xfrm>
          <a:solidFill>
            <a:schemeClr val="bg1">
              <a:lumMod val="50000"/>
              <a:alpha val="49000"/>
            </a:schemeClr>
          </a:solidFill>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Rectangle 3"/>
          <p:cNvSpPr/>
          <p:nvPr userDrawn="1"/>
        </p:nvSpPr>
        <p:spPr>
          <a:xfrm>
            <a:off x="0" y="5670071"/>
            <a:ext cx="12192000" cy="1187929"/>
          </a:xfrm>
          <a:prstGeom prst="rect">
            <a:avLst/>
          </a:prstGeom>
          <a:solidFill>
            <a:srgbClr val="0C234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1172764" y="5670071"/>
            <a:ext cx="100626" cy="1187929"/>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94889" y="5857641"/>
            <a:ext cx="633479" cy="863834"/>
          </a:xfrm>
          <a:prstGeom prst="rect">
            <a:avLst/>
          </a:prstGeom>
        </p:spPr>
      </p:pic>
      <p:pic>
        <p:nvPicPr>
          <p:cNvPr id="12" name="Picture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564163" y="5822522"/>
            <a:ext cx="4095485" cy="876590"/>
          </a:xfrm>
          <a:prstGeom prst="rect">
            <a:avLst/>
          </a:prstGeom>
        </p:spPr>
      </p:pic>
    </p:spTree>
    <p:extLst>
      <p:ext uri="{BB962C8B-B14F-4D97-AF65-F5344CB8AC3E}">
        <p14:creationId xmlns:p14="http://schemas.microsoft.com/office/powerpoint/2010/main" val="2176132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218A0C-96FF-4FC2-A668-C6A0DE8F4603}" type="datetimeFigureOut">
              <a:rPr lang="en-US" smtClean="0"/>
              <a:t>10/22/20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B8BAD2-1E85-44E3-87F4-4237B472FB06}" type="slidenum">
              <a:rPr lang="en-US" smtClean="0"/>
              <a:t>‹#›</a:t>
            </a:fld>
            <a:endParaRPr lang="en-US"/>
          </a:p>
        </p:txBody>
      </p:sp>
    </p:spTree>
    <p:extLst>
      <p:ext uri="{BB962C8B-B14F-4D97-AF65-F5344CB8AC3E}">
        <p14:creationId xmlns:p14="http://schemas.microsoft.com/office/powerpoint/2010/main" val="3406617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218A0C-96FF-4FC2-A668-C6A0DE8F4603}" type="datetimeFigureOut">
              <a:rPr lang="en-US" smtClean="0"/>
              <a:t>10/22/20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B8BAD2-1E85-44E3-87F4-4237B472FB06}" type="slidenum">
              <a:rPr lang="en-US" smtClean="0"/>
              <a:t>‹#›</a:t>
            </a:fld>
            <a:endParaRPr lang="en-US"/>
          </a:p>
        </p:txBody>
      </p:sp>
    </p:spTree>
    <p:extLst>
      <p:ext uri="{BB962C8B-B14F-4D97-AF65-F5344CB8AC3E}">
        <p14:creationId xmlns:p14="http://schemas.microsoft.com/office/powerpoint/2010/main" val="38202322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py Slide - 1">
    <p:spTree>
      <p:nvGrpSpPr>
        <p:cNvPr id="1" name=""/>
        <p:cNvGrpSpPr/>
        <p:nvPr/>
      </p:nvGrpSpPr>
      <p:grpSpPr>
        <a:xfrm>
          <a:off x="0" y="0"/>
          <a:ext cx="0" cy="0"/>
          <a:chOff x="0" y="0"/>
          <a:chExt cx="0" cy="0"/>
        </a:xfrm>
      </p:grpSpPr>
      <p:pic>
        <p:nvPicPr>
          <p:cNvPr id="4" name="Picture 1" descr="s4b282c2015.png"/>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11351685" y="1919817"/>
            <a:ext cx="484716" cy="65828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 Placeholder 14"/>
          <p:cNvSpPr txBox="1">
            <a:spLocks/>
          </p:cNvSpPr>
          <p:nvPr userDrawn="1"/>
        </p:nvSpPr>
        <p:spPr>
          <a:xfrm flipH="1">
            <a:off x="11451167" y="6309785"/>
            <a:ext cx="406400" cy="256116"/>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pPr>
            <a:fld id="{6DE163EF-05D3-4AF6-8DB0-23311549B433}" type="slidenum">
              <a:rPr lang="en-US" altLang="en-US" sz="1200">
                <a:latin typeface="Whitney Book" pitchFamily="50" charset="0"/>
              </a:rPr>
              <a:pPr algn="r">
                <a:spcBef>
                  <a:spcPct val="20000"/>
                </a:spcBef>
                <a:buFont typeface="Arial" panose="020B0604020202020204" pitchFamily="34" charset="0"/>
                <a:buNone/>
              </a:pPr>
              <a:t>‹#›</a:t>
            </a:fld>
            <a:endParaRPr lang="en-CA" altLang="en-US" sz="1200">
              <a:latin typeface="Whitney Book" pitchFamily="50" charset="0"/>
            </a:endParaRPr>
          </a:p>
        </p:txBody>
      </p:sp>
      <p:sp>
        <p:nvSpPr>
          <p:cNvPr id="9" name="Text Placeholder 11"/>
          <p:cNvSpPr>
            <a:spLocks noGrp="1"/>
          </p:cNvSpPr>
          <p:nvPr>
            <p:ph type="body" sz="quarter" idx="11"/>
          </p:nvPr>
        </p:nvSpPr>
        <p:spPr>
          <a:xfrm>
            <a:off x="585272" y="548681"/>
            <a:ext cx="10215251" cy="831108"/>
          </a:xfrm>
          <a:prstGeom prst="rect">
            <a:avLst/>
          </a:prstGeom>
        </p:spPr>
        <p:txBody>
          <a:bodyPr lIns="0" tIns="0" rIns="0" bIns="0" anchor="ctr" anchorCtr="0">
            <a:noAutofit/>
          </a:bodyPr>
          <a:lstStyle>
            <a:lvl1pPr marL="0" marR="0" indent="0" algn="l" defTabSz="1219170" rtl="0" eaLnBrk="1" fontAlgn="auto" latinLnBrk="0" hangingPunct="1">
              <a:lnSpc>
                <a:spcPts val="2800"/>
              </a:lnSpc>
              <a:spcBef>
                <a:spcPct val="0"/>
              </a:spcBef>
              <a:spcAft>
                <a:spcPts val="0"/>
              </a:spcAft>
              <a:buClrTx/>
              <a:buSzTx/>
              <a:buFontTx/>
              <a:buNone/>
              <a:tabLst/>
              <a:defRPr kumimoji="0" lang="en-US" sz="2533" b="0" i="0" u="none" strike="noStrike" kern="1200" cap="all" spc="200" normalizeH="0" baseline="0" noProof="0">
                <a:ln>
                  <a:noFill/>
                </a:ln>
                <a:solidFill>
                  <a:srgbClr val="0C2344"/>
                </a:solidFill>
                <a:effectLst/>
                <a:uLnTx/>
                <a:uFillTx/>
                <a:latin typeface="Whitney Bold"/>
                <a:cs typeface="Whitney Bold"/>
              </a:defRPr>
            </a:lvl1pPr>
            <a:lvl2pPr>
              <a:buNone/>
              <a:defRPr b="0" i="0">
                <a:latin typeface="WhitneyHTF-Bold"/>
                <a:cs typeface="WhitneyHTF-Bold"/>
              </a:defRPr>
            </a:lvl2pPr>
            <a:lvl3pPr>
              <a:buNone/>
              <a:defRPr b="0" i="0">
                <a:latin typeface="WhitneyHTF-Bold"/>
                <a:cs typeface="WhitneyHTF-Bold"/>
              </a:defRPr>
            </a:lvl3pPr>
            <a:lvl4pPr>
              <a:buNone/>
              <a:defRPr b="0" i="0">
                <a:latin typeface="WhitneyHTF-Bold"/>
                <a:cs typeface="WhitneyHTF-Bold"/>
              </a:defRPr>
            </a:lvl4pPr>
            <a:lvl5pPr>
              <a:buNone/>
              <a:defRPr b="0" i="0">
                <a:latin typeface="WhitneyHTF-Bold"/>
                <a:cs typeface="WhitneyHTF-Bold"/>
              </a:defRPr>
            </a:lvl5pPr>
          </a:lstStyle>
          <a:p>
            <a:pPr lvl="0"/>
            <a:r>
              <a:rPr lang="en-CA" dirty="0"/>
              <a:t>Click to edit Master text styles</a:t>
            </a:r>
          </a:p>
        </p:txBody>
      </p:sp>
      <p:sp>
        <p:nvSpPr>
          <p:cNvPr id="10" name="Text Placeholder 2"/>
          <p:cNvSpPr>
            <a:spLocks noGrp="1"/>
          </p:cNvSpPr>
          <p:nvPr>
            <p:ph type="body" sz="quarter" idx="13"/>
          </p:nvPr>
        </p:nvSpPr>
        <p:spPr>
          <a:xfrm>
            <a:off x="585272" y="1509184"/>
            <a:ext cx="10215251" cy="4929717"/>
          </a:xfrm>
          <a:prstGeom prst="rect">
            <a:avLst/>
          </a:prstGeom>
        </p:spPr>
        <p:txBody>
          <a:bodyPr vert="horz" lIns="0" tIns="0" rIns="0" bIns="0"/>
          <a:lstStyle>
            <a:lvl1pPr marL="0" indent="0">
              <a:lnSpc>
                <a:spcPct val="130000"/>
              </a:lnSpc>
              <a:spcBef>
                <a:spcPts val="0"/>
              </a:spcBef>
              <a:buFontTx/>
              <a:buNone/>
              <a:defRPr sz="2000">
                <a:latin typeface="Whitney Medium"/>
                <a:cs typeface="Whitney Medium"/>
              </a:defRPr>
            </a:lvl1pPr>
            <a:lvl2pPr marL="0" indent="-239994">
              <a:lnSpc>
                <a:spcPct val="130000"/>
              </a:lnSpc>
              <a:spcBef>
                <a:spcPts val="0"/>
              </a:spcBef>
              <a:buFont typeface="Arial"/>
              <a:buChar char="•"/>
              <a:defRPr sz="2000">
                <a:latin typeface="Whitney Medium"/>
                <a:cs typeface="Whitney Medium"/>
              </a:defRPr>
            </a:lvl2pPr>
            <a:lvl3pPr marL="719982" indent="-239994">
              <a:lnSpc>
                <a:spcPct val="130000"/>
              </a:lnSpc>
              <a:spcBef>
                <a:spcPts val="0"/>
              </a:spcBef>
              <a:defRPr sz="2000" b="0" i="0">
                <a:latin typeface="Whitney Book"/>
                <a:cs typeface="Whitney Book"/>
              </a:defRPr>
            </a:lvl3pPr>
            <a:lvl4pPr marL="1199970" indent="-239994">
              <a:lnSpc>
                <a:spcPct val="130000"/>
              </a:lnSpc>
              <a:spcBef>
                <a:spcPts val="0"/>
              </a:spcBef>
              <a:buFont typeface="Arial"/>
              <a:buChar char="•"/>
              <a:defRPr sz="2000" b="0" i="0">
                <a:latin typeface="Whitney Book"/>
                <a:cs typeface="Whitney Book"/>
              </a:defRPr>
            </a:lvl4pPr>
            <a:lvl5pPr marL="1679958" indent="-239994">
              <a:lnSpc>
                <a:spcPct val="130000"/>
              </a:lnSpc>
              <a:spcBef>
                <a:spcPts val="0"/>
              </a:spcBef>
              <a:buFont typeface="Arial"/>
              <a:buChar char="•"/>
              <a:defRPr sz="2000" b="0" i="0">
                <a:latin typeface="Whitney Book"/>
                <a:cs typeface="Whitney Book"/>
              </a:defRPr>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Tree>
    <p:extLst>
      <p:ext uri="{BB962C8B-B14F-4D97-AF65-F5344CB8AC3E}">
        <p14:creationId xmlns:p14="http://schemas.microsoft.com/office/powerpoint/2010/main" val="7508008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py Slide - 2">
    <p:spTree>
      <p:nvGrpSpPr>
        <p:cNvPr id="1" name=""/>
        <p:cNvGrpSpPr/>
        <p:nvPr/>
      </p:nvGrpSpPr>
      <p:grpSpPr>
        <a:xfrm>
          <a:off x="0" y="0"/>
          <a:ext cx="0" cy="0"/>
          <a:chOff x="0" y="0"/>
          <a:chExt cx="0" cy="0"/>
        </a:xfrm>
      </p:grpSpPr>
      <p:pic>
        <p:nvPicPr>
          <p:cNvPr id="4" name="Picture 2" descr="2014_logo_only_reverse.png"/>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11313585" y="1892300"/>
            <a:ext cx="543983" cy="685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 Placeholder 14"/>
          <p:cNvSpPr txBox="1">
            <a:spLocks/>
          </p:cNvSpPr>
          <p:nvPr userDrawn="1"/>
        </p:nvSpPr>
        <p:spPr>
          <a:xfrm flipH="1">
            <a:off x="11451167" y="6309785"/>
            <a:ext cx="406400" cy="256116"/>
          </a:xfrm>
          <a:prstGeom prst="rect">
            <a:avLst/>
          </a:prstGeom>
        </p:spPr>
        <p:txBody>
          <a:bodyPr lIns="0" tIns="0" rIns="0" bIns="0"/>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a:spcBef>
                <a:spcPct val="20000"/>
              </a:spcBef>
              <a:buFont typeface="Arial" panose="020B0604020202020204" pitchFamily="34" charset="0"/>
              <a:buNone/>
            </a:pPr>
            <a:fld id="{375EB034-838E-4541-AE38-7E71DA9BA0DB}" type="slidenum">
              <a:rPr lang="en-US" altLang="en-US" sz="1200">
                <a:solidFill>
                  <a:srgbClr val="FFFFFF"/>
                </a:solidFill>
                <a:latin typeface="Whitney Book" pitchFamily="50" charset="0"/>
              </a:rPr>
              <a:pPr algn="r">
                <a:spcBef>
                  <a:spcPct val="20000"/>
                </a:spcBef>
                <a:buFont typeface="Arial" panose="020B0604020202020204" pitchFamily="34" charset="0"/>
                <a:buNone/>
              </a:pPr>
              <a:t>‹#›</a:t>
            </a:fld>
            <a:endParaRPr lang="en-CA" altLang="en-US" sz="1200">
              <a:solidFill>
                <a:srgbClr val="FFFFFF"/>
              </a:solidFill>
              <a:latin typeface="Whitney Book" pitchFamily="50" charset="0"/>
            </a:endParaRPr>
          </a:p>
        </p:txBody>
      </p:sp>
      <p:sp>
        <p:nvSpPr>
          <p:cNvPr id="9" name="Text Placeholder 11"/>
          <p:cNvSpPr>
            <a:spLocks noGrp="1"/>
          </p:cNvSpPr>
          <p:nvPr>
            <p:ph type="body" sz="quarter" idx="11"/>
          </p:nvPr>
        </p:nvSpPr>
        <p:spPr>
          <a:xfrm>
            <a:off x="585272" y="548681"/>
            <a:ext cx="10215251" cy="831108"/>
          </a:xfrm>
          <a:prstGeom prst="rect">
            <a:avLst/>
          </a:prstGeom>
        </p:spPr>
        <p:txBody>
          <a:bodyPr lIns="0" tIns="0" rIns="0" bIns="0" anchor="ctr" anchorCtr="0">
            <a:noAutofit/>
          </a:bodyPr>
          <a:lstStyle>
            <a:lvl1pPr marL="0" marR="0" indent="0" algn="l" defTabSz="1219170" rtl="0" eaLnBrk="1" fontAlgn="auto" latinLnBrk="0" hangingPunct="1">
              <a:lnSpc>
                <a:spcPts val="2800"/>
              </a:lnSpc>
              <a:spcBef>
                <a:spcPct val="0"/>
              </a:spcBef>
              <a:spcAft>
                <a:spcPts val="0"/>
              </a:spcAft>
              <a:buClrTx/>
              <a:buSzTx/>
              <a:buFontTx/>
              <a:buNone/>
              <a:tabLst/>
              <a:defRPr kumimoji="0" lang="en-US" sz="2533" b="0" i="0" u="none" strike="noStrike" kern="1200" cap="all" spc="200" normalizeH="0" baseline="0" noProof="0">
                <a:ln>
                  <a:noFill/>
                </a:ln>
                <a:solidFill>
                  <a:srgbClr val="FFFFFF"/>
                </a:solidFill>
                <a:effectLst/>
                <a:uLnTx/>
                <a:uFillTx/>
                <a:latin typeface="Whitney Bold"/>
                <a:cs typeface="Whitney Bold"/>
              </a:defRPr>
            </a:lvl1pPr>
            <a:lvl2pPr>
              <a:buNone/>
              <a:defRPr b="0" i="0">
                <a:latin typeface="WhitneyHTF-Bold"/>
                <a:cs typeface="WhitneyHTF-Bold"/>
              </a:defRPr>
            </a:lvl2pPr>
            <a:lvl3pPr>
              <a:buNone/>
              <a:defRPr b="0" i="0">
                <a:latin typeface="WhitneyHTF-Bold"/>
                <a:cs typeface="WhitneyHTF-Bold"/>
              </a:defRPr>
            </a:lvl3pPr>
            <a:lvl4pPr>
              <a:buNone/>
              <a:defRPr b="0" i="0">
                <a:latin typeface="WhitneyHTF-Bold"/>
                <a:cs typeface="WhitneyHTF-Bold"/>
              </a:defRPr>
            </a:lvl4pPr>
            <a:lvl5pPr>
              <a:buNone/>
              <a:defRPr b="0" i="0">
                <a:latin typeface="WhitneyHTF-Bold"/>
                <a:cs typeface="WhitneyHTF-Bold"/>
              </a:defRPr>
            </a:lvl5pPr>
          </a:lstStyle>
          <a:p>
            <a:pPr lvl="0"/>
            <a:r>
              <a:rPr lang="en-CA" dirty="0"/>
              <a:t>Click to edit Master text styles</a:t>
            </a:r>
          </a:p>
        </p:txBody>
      </p:sp>
      <p:sp>
        <p:nvSpPr>
          <p:cNvPr id="6" name="Text Placeholder 2"/>
          <p:cNvSpPr>
            <a:spLocks noGrp="1"/>
          </p:cNvSpPr>
          <p:nvPr>
            <p:ph type="body" sz="quarter" idx="13"/>
          </p:nvPr>
        </p:nvSpPr>
        <p:spPr>
          <a:xfrm>
            <a:off x="585272" y="1509184"/>
            <a:ext cx="10215251" cy="4929717"/>
          </a:xfrm>
          <a:prstGeom prst="rect">
            <a:avLst/>
          </a:prstGeom>
        </p:spPr>
        <p:txBody>
          <a:bodyPr vert="horz" lIns="0" tIns="0" rIns="0" bIns="0"/>
          <a:lstStyle>
            <a:lvl1pPr marL="0" indent="0">
              <a:lnSpc>
                <a:spcPct val="130000"/>
              </a:lnSpc>
              <a:spcBef>
                <a:spcPts val="0"/>
              </a:spcBef>
              <a:buFontTx/>
              <a:buNone/>
              <a:defRPr sz="2000">
                <a:solidFill>
                  <a:srgbClr val="FFFFFF"/>
                </a:solidFill>
                <a:latin typeface="Whitney Medium"/>
                <a:cs typeface="Whitney Medium"/>
              </a:defRPr>
            </a:lvl1pPr>
            <a:lvl2pPr marL="0" indent="-239994">
              <a:lnSpc>
                <a:spcPct val="130000"/>
              </a:lnSpc>
              <a:spcBef>
                <a:spcPts val="0"/>
              </a:spcBef>
              <a:buFont typeface="Arial"/>
              <a:buChar char="•"/>
              <a:defRPr sz="2000">
                <a:solidFill>
                  <a:srgbClr val="FFFFFF"/>
                </a:solidFill>
                <a:latin typeface="Whitney Medium"/>
                <a:cs typeface="Whitney Medium"/>
              </a:defRPr>
            </a:lvl2pPr>
            <a:lvl3pPr marL="719982" indent="-239994">
              <a:lnSpc>
                <a:spcPct val="130000"/>
              </a:lnSpc>
              <a:spcBef>
                <a:spcPts val="0"/>
              </a:spcBef>
              <a:defRPr sz="2000" b="0" i="0">
                <a:solidFill>
                  <a:srgbClr val="FFFFFF"/>
                </a:solidFill>
                <a:latin typeface="Whitney Book"/>
                <a:cs typeface="Whitney Book"/>
              </a:defRPr>
            </a:lvl3pPr>
            <a:lvl4pPr marL="1199970" indent="-239994">
              <a:lnSpc>
                <a:spcPct val="130000"/>
              </a:lnSpc>
              <a:spcBef>
                <a:spcPts val="0"/>
              </a:spcBef>
              <a:buFont typeface="Arial"/>
              <a:buChar char="•"/>
              <a:defRPr sz="2000" b="0" i="0">
                <a:solidFill>
                  <a:srgbClr val="FFFFFF"/>
                </a:solidFill>
                <a:latin typeface="Whitney Book"/>
                <a:cs typeface="Whitney Book"/>
              </a:defRPr>
            </a:lvl4pPr>
            <a:lvl5pPr marL="1679958" indent="-239994">
              <a:lnSpc>
                <a:spcPct val="130000"/>
              </a:lnSpc>
              <a:spcBef>
                <a:spcPts val="0"/>
              </a:spcBef>
              <a:buFont typeface="Arial"/>
              <a:buChar char="•"/>
              <a:defRPr sz="2000" b="0" i="0">
                <a:solidFill>
                  <a:srgbClr val="FFFFFF"/>
                </a:solidFill>
                <a:latin typeface="Whitney Book"/>
                <a:cs typeface="Whitney Book"/>
              </a:defRPr>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Tree>
    <p:extLst>
      <p:ext uri="{BB962C8B-B14F-4D97-AF65-F5344CB8AC3E}">
        <p14:creationId xmlns:p14="http://schemas.microsoft.com/office/powerpoint/2010/main" val="902975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2825" y="133772"/>
            <a:ext cx="11986351" cy="615376"/>
          </a:xfrm>
        </p:spPr>
        <p:txBody>
          <a:bodyPr/>
          <a:lstStyle/>
          <a:p>
            <a:r>
              <a:rPr lang="en-US" dirty="0"/>
              <a:t>Click to edit Master title style</a:t>
            </a:r>
          </a:p>
        </p:txBody>
      </p:sp>
      <p:sp>
        <p:nvSpPr>
          <p:cNvPr id="3" name="Content Placeholder 2"/>
          <p:cNvSpPr>
            <a:spLocks noGrp="1"/>
          </p:cNvSpPr>
          <p:nvPr>
            <p:ph idx="1"/>
          </p:nvPr>
        </p:nvSpPr>
        <p:spPr>
          <a:xfrm>
            <a:off x="838200" y="10434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18015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218A0C-96FF-4FC2-A668-C6A0DE8F4603}" type="datetimeFigureOut">
              <a:rPr lang="en-US" smtClean="0"/>
              <a:t>10/22/20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B8BAD2-1E85-44E3-87F4-4237B472FB06}" type="slidenum">
              <a:rPr lang="en-US" smtClean="0"/>
              <a:t>‹#›</a:t>
            </a:fld>
            <a:endParaRPr lang="en-US"/>
          </a:p>
        </p:txBody>
      </p:sp>
    </p:spTree>
    <p:extLst>
      <p:ext uri="{BB962C8B-B14F-4D97-AF65-F5344CB8AC3E}">
        <p14:creationId xmlns:p14="http://schemas.microsoft.com/office/powerpoint/2010/main" val="4171769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218A0C-96FF-4FC2-A668-C6A0DE8F4603}" type="datetimeFigureOut">
              <a:rPr lang="en-US" smtClean="0"/>
              <a:t>10/22/20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B8BAD2-1E85-44E3-87F4-4237B472FB06}" type="slidenum">
              <a:rPr lang="en-US" smtClean="0"/>
              <a:t>‹#›</a:t>
            </a:fld>
            <a:endParaRPr lang="en-US"/>
          </a:p>
        </p:txBody>
      </p:sp>
    </p:spTree>
    <p:extLst>
      <p:ext uri="{BB962C8B-B14F-4D97-AF65-F5344CB8AC3E}">
        <p14:creationId xmlns:p14="http://schemas.microsoft.com/office/powerpoint/2010/main" val="3150824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218A0C-96FF-4FC2-A668-C6A0DE8F4603}" type="datetimeFigureOut">
              <a:rPr lang="en-US" smtClean="0"/>
              <a:t>10/22/20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B8BAD2-1E85-44E3-87F4-4237B472FB06}" type="slidenum">
              <a:rPr lang="en-US" smtClean="0"/>
              <a:t>‹#›</a:t>
            </a:fld>
            <a:endParaRPr lang="en-US"/>
          </a:p>
        </p:txBody>
      </p:sp>
    </p:spTree>
    <p:extLst>
      <p:ext uri="{BB962C8B-B14F-4D97-AF65-F5344CB8AC3E}">
        <p14:creationId xmlns:p14="http://schemas.microsoft.com/office/powerpoint/2010/main" val="3635962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218A0C-96FF-4FC2-A668-C6A0DE8F4603}" type="datetimeFigureOut">
              <a:rPr lang="en-US" smtClean="0"/>
              <a:t>10/22/20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B8BAD2-1E85-44E3-87F4-4237B472FB06}" type="slidenum">
              <a:rPr lang="en-US" smtClean="0"/>
              <a:t>‹#›</a:t>
            </a:fld>
            <a:endParaRPr lang="en-US"/>
          </a:p>
        </p:txBody>
      </p:sp>
    </p:spTree>
    <p:extLst>
      <p:ext uri="{BB962C8B-B14F-4D97-AF65-F5344CB8AC3E}">
        <p14:creationId xmlns:p14="http://schemas.microsoft.com/office/powerpoint/2010/main" val="3553117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218A0C-96FF-4FC2-A668-C6A0DE8F4603}" type="datetimeFigureOut">
              <a:rPr lang="en-US" smtClean="0"/>
              <a:t>10/22/20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B8BAD2-1E85-44E3-87F4-4237B472FB06}" type="slidenum">
              <a:rPr lang="en-US" smtClean="0"/>
              <a:t>‹#›</a:t>
            </a:fld>
            <a:endParaRPr lang="en-US"/>
          </a:p>
        </p:txBody>
      </p:sp>
    </p:spTree>
    <p:extLst>
      <p:ext uri="{BB962C8B-B14F-4D97-AF65-F5344CB8AC3E}">
        <p14:creationId xmlns:p14="http://schemas.microsoft.com/office/powerpoint/2010/main" val="2409533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218A0C-96FF-4FC2-A668-C6A0DE8F4603}" type="datetimeFigureOut">
              <a:rPr lang="en-US" smtClean="0"/>
              <a:t>10/22/20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B8BAD2-1E85-44E3-87F4-4237B472FB06}" type="slidenum">
              <a:rPr lang="en-US" smtClean="0"/>
              <a:t>‹#›</a:t>
            </a:fld>
            <a:endParaRPr lang="en-US"/>
          </a:p>
        </p:txBody>
      </p:sp>
    </p:spTree>
    <p:extLst>
      <p:ext uri="{BB962C8B-B14F-4D97-AF65-F5344CB8AC3E}">
        <p14:creationId xmlns:p14="http://schemas.microsoft.com/office/powerpoint/2010/main" val="3901217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218A0C-96FF-4FC2-A668-C6A0DE8F4603}" type="datetimeFigureOut">
              <a:rPr lang="en-US" smtClean="0"/>
              <a:t>10/22/20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B8BAD2-1E85-44E3-87F4-4237B472FB06}" type="slidenum">
              <a:rPr lang="en-US" smtClean="0"/>
              <a:t>‹#›</a:t>
            </a:fld>
            <a:endParaRPr lang="en-US"/>
          </a:p>
        </p:txBody>
      </p:sp>
    </p:spTree>
    <p:extLst>
      <p:ext uri="{BB962C8B-B14F-4D97-AF65-F5344CB8AC3E}">
        <p14:creationId xmlns:p14="http://schemas.microsoft.com/office/powerpoint/2010/main" val="25464983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image" Target="../media/image5.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218A0C-96FF-4FC2-A668-C6A0DE8F4603}" type="datetimeFigureOut">
              <a:rPr lang="en-US" smtClean="0"/>
              <a:t>10/22/20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B8BAD2-1E85-44E3-87F4-4237B472FB06}" type="slidenum">
              <a:rPr lang="en-US" smtClean="0"/>
              <a:t>‹#›</a:t>
            </a:fld>
            <a:endParaRPr lang="en-US"/>
          </a:p>
        </p:txBody>
      </p:sp>
      <p:pic>
        <p:nvPicPr>
          <p:cNvPr id="7" name="Picture 6"/>
          <p:cNvPicPr>
            <a:picLocks noChangeAspect="1"/>
          </p:cNvPicPr>
          <p:nvPr userDrawn="1"/>
        </p:nvPicPr>
        <p:blipFill rotWithShape="1">
          <a:blip r:embed="rId15" cstate="screen">
            <a:extLst>
              <a:ext uri="{28A0092B-C50C-407E-A947-70E740481C1C}">
                <a14:useLocalDpi xmlns:a14="http://schemas.microsoft.com/office/drawing/2010/main"/>
              </a:ext>
            </a:extLst>
          </a:blip>
          <a:srcRect/>
          <a:stretch/>
        </p:blipFill>
        <p:spPr>
          <a:xfrm>
            <a:off x="0" y="5699857"/>
            <a:ext cx="1079622" cy="1158143"/>
          </a:xfrm>
          <a:prstGeom prst="rect">
            <a:avLst/>
          </a:prstGeom>
        </p:spPr>
      </p:pic>
      <p:pic>
        <p:nvPicPr>
          <p:cNvPr id="8" name="Picture 7"/>
          <p:cNvPicPr>
            <a:picLocks noChangeAspect="1"/>
          </p:cNvPicPr>
          <p:nvPr userDrawn="1"/>
        </p:nvPicPr>
        <p:blipFill rotWithShape="1">
          <a:blip r:embed="rId16" cstate="screen">
            <a:extLst>
              <a:ext uri="{28A0092B-C50C-407E-A947-70E740481C1C}">
                <a14:useLocalDpi xmlns:a14="http://schemas.microsoft.com/office/drawing/2010/main"/>
              </a:ext>
            </a:extLst>
          </a:blip>
          <a:srcRect/>
          <a:stretch/>
        </p:blipFill>
        <p:spPr>
          <a:xfrm>
            <a:off x="1086377" y="5699858"/>
            <a:ext cx="6175003" cy="1158142"/>
          </a:xfrm>
          <a:prstGeom prst="rect">
            <a:avLst/>
          </a:prstGeom>
        </p:spPr>
      </p:pic>
      <p:pic>
        <p:nvPicPr>
          <p:cNvPr id="9" name="Picture 8" descr="UBC Farm CSFS Horizontal Logo White.png"/>
          <p:cNvPicPr>
            <a:picLocks noChangeAspect="1"/>
          </p:cNvPicPr>
          <p:nvPr userDrawn="1"/>
        </p:nvPicPr>
        <p:blipFill>
          <a:blip r:embed="rId17" cstate="screen">
            <a:extLst>
              <a:ext uri="{28A0092B-C50C-407E-A947-70E740481C1C}">
                <a14:useLocalDpi xmlns:a14="http://schemas.microsoft.com/office/drawing/2010/main"/>
              </a:ext>
            </a:extLst>
          </a:blip>
          <a:stretch>
            <a:fillRect/>
          </a:stretch>
        </p:blipFill>
        <p:spPr>
          <a:xfrm>
            <a:off x="1269982" y="5837573"/>
            <a:ext cx="2315353" cy="821505"/>
          </a:xfrm>
          <a:prstGeom prst="rect">
            <a:avLst/>
          </a:prstGeom>
        </p:spPr>
      </p:pic>
      <p:sp>
        <p:nvSpPr>
          <p:cNvPr id="10" name="Rectangle 9"/>
          <p:cNvSpPr/>
          <p:nvPr userDrawn="1"/>
        </p:nvSpPr>
        <p:spPr>
          <a:xfrm>
            <a:off x="0" y="5682590"/>
            <a:ext cx="12192000" cy="1166079"/>
          </a:xfrm>
          <a:prstGeom prst="rect">
            <a:avLst/>
          </a:prstGeom>
          <a:solidFill>
            <a:srgbClr val="0C234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userDrawn="1"/>
        </p:nvPicPr>
        <p:blipFill>
          <a:blip r:embed="rId18">
            <a:extLst>
              <a:ext uri="{28A0092B-C50C-407E-A947-70E740481C1C}">
                <a14:useLocalDpi xmlns:a14="http://schemas.microsoft.com/office/drawing/2010/main"/>
              </a:ext>
            </a:extLst>
          </a:blip>
          <a:stretch>
            <a:fillRect/>
          </a:stretch>
        </p:blipFill>
        <p:spPr>
          <a:xfrm>
            <a:off x="294889" y="5857641"/>
            <a:ext cx="633479" cy="863834"/>
          </a:xfrm>
          <a:prstGeom prst="rect">
            <a:avLst/>
          </a:prstGeom>
        </p:spPr>
      </p:pic>
      <p:sp>
        <p:nvSpPr>
          <p:cNvPr id="13" name="Rectangle 12"/>
          <p:cNvSpPr/>
          <p:nvPr userDrawn="1"/>
        </p:nvSpPr>
        <p:spPr>
          <a:xfrm>
            <a:off x="1196021" y="5699857"/>
            <a:ext cx="67161" cy="1158143"/>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5" name="Picture 14"/>
          <p:cNvPicPr>
            <a:picLocks noChangeAspect="1"/>
          </p:cNvPicPr>
          <p:nvPr userDrawn="1"/>
        </p:nvPicPr>
        <p:blipFill>
          <a:blip r:embed="rId19" cstate="screen">
            <a:extLst>
              <a:ext uri="{28A0092B-C50C-407E-A947-70E740481C1C}">
                <a14:useLocalDpi xmlns:a14="http://schemas.microsoft.com/office/drawing/2010/main"/>
              </a:ext>
            </a:extLst>
          </a:blip>
          <a:stretch>
            <a:fillRect/>
          </a:stretch>
        </p:blipFill>
        <p:spPr>
          <a:xfrm>
            <a:off x="1564163" y="5822522"/>
            <a:ext cx="4095485" cy="876590"/>
          </a:xfrm>
          <a:prstGeom prst="rect">
            <a:avLst/>
          </a:prstGeom>
        </p:spPr>
      </p:pic>
    </p:spTree>
    <p:extLst>
      <p:ext uri="{BB962C8B-B14F-4D97-AF65-F5344CB8AC3E}">
        <p14:creationId xmlns:p14="http://schemas.microsoft.com/office/powerpoint/2010/main" val="19288438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5400" kern="1200">
          <a:solidFill>
            <a:schemeClr val="tx1"/>
          </a:solidFill>
          <a:latin typeface="Whitney Semibold" pitchFamily="50"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Whitney Semibold"/>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Whitney Semibold"/>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Whitney Semibold"/>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jpeg"/></Relationships>
</file>

<file path=ppt/slides/_rels/slide10.xml.rels><?xml version="1.0" encoding="UTF-8" standalone="yes"?>
<Relationships xmlns="http://schemas.openxmlformats.org/package/2006/relationships"><Relationship Id="rId3" Type="http://schemas.openxmlformats.org/officeDocument/2006/relationships/hyperlink" Target="https://portal.productboard.com/litefarm/1-product-portal"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app.litefarm.org/" TargetMode="External"/><Relationship Id="rId3" Type="http://schemas.openxmlformats.org/officeDocument/2006/relationships/hyperlink" Target="https://litefarm.org/" TargetMode="External"/><Relationship Id="rId7" Type="http://schemas.openxmlformats.org/officeDocument/2006/relationships/hyperlink" Target="https://api.litefarm.org/"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lite-farm.atlassian.net/wiki/spaces/LITEFARM/pages/220200961/Getting+Started" TargetMode="External"/><Relationship Id="rId5" Type="http://schemas.openxmlformats.org/officeDocument/2006/relationships/hyperlink" Target="https://github.com/LiteFarmOrg/LiteFarm" TargetMode="External"/><Relationship Id="rId10" Type="http://schemas.openxmlformats.org/officeDocument/2006/relationships/hyperlink" Target="https://portal.productboard.com/litefarm/" TargetMode="External"/><Relationship Id="rId4" Type="http://schemas.openxmlformats.org/officeDocument/2006/relationships/hyperlink" Target="https://www.litefarm.org/careers" TargetMode="External"/><Relationship Id="rId9" Type="http://schemas.openxmlformats.org/officeDocument/2006/relationships/hyperlink" Target="http://api.litefarm.org/"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6" name="Picture 5" descr="Students in the Field.jpg"/>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0" y="-934420"/>
            <a:ext cx="12192000" cy="6630577"/>
          </a:xfrm>
          <a:prstGeom prst="rect">
            <a:avLst/>
          </a:prstGeom>
        </p:spPr>
      </p:pic>
      <p:sp>
        <p:nvSpPr>
          <p:cNvPr id="7" name="Rectangle 6"/>
          <p:cNvSpPr/>
          <p:nvPr/>
        </p:nvSpPr>
        <p:spPr>
          <a:xfrm>
            <a:off x="568412" y="4550843"/>
            <a:ext cx="2681416" cy="645942"/>
          </a:xfrm>
          <a:prstGeom prst="rect">
            <a:avLst/>
          </a:prstGeom>
          <a:solidFill>
            <a:schemeClr val="bg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t" anchorCtr="0"/>
          <a:lstStyle/>
          <a:p>
            <a:pPr marL="0" marR="0" lvl="0" indent="0" algn="l" defTabSz="457200" rtl="0" eaLnBrk="0" fontAlgn="base" latinLnBrk="0" hangingPunct="0">
              <a:lnSpc>
                <a:spcPct val="100000"/>
              </a:lnSpc>
              <a:spcBef>
                <a:spcPct val="20000"/>
              </a:spcBef>
              <a:spcAft>
                <a:spcPct val="0"/>
              </a:spcAft>
              <a:buClrTx/>
              <a:buSzTx/>
              <a:buFontTx/>
              <a:buNone/>
              <a:tabLst/>
              <a:defRPr/>
            </a:pPr>
            <a:r>
              <a:rPr kumimoji="0" lang="en-US" sz="1600" b="0" i="0" u="none" strike="noStrike" kern="0" cap="all" spc="150" normalizeH="0" baseline="0" noProof="0" dirty="0">
                <a:ln>
                  <a:noFill/>
                </a:ln>
                <a:solidFill>
                  <a:srgbClr val="008578"/>
                </a:solidFill>
                <a:effectLst/>
                <a:uLnTx/>
                <a:uFillTx/>
                <a:latin typeface="Whitney Bold"/>
                <a:ea typeface="ＭＳ Ｐゴシック" charset="-128"/>
                <a:cs typeface="Whitney Bold"/>
              </a:rPr>
              <a:t>Kevin </a:t>
            </a:r>
            <a:r>
              <a:rPr kumimoji="0" lang="en-US" sz="1600" b="0" i="0" u="none" strike="noStrike" kern="0" cap="all" spc="150" normalizeH="0" baseline="0" noProof="0" dirty="0" err="1">
                <a:ln>
                  <a:noFill/>
                </a:ln>
                <a:solidFill>
                  <a:srgbClr val="008578"/>
                </a:solidFill>
                <a:effectLst/>
                <a:uLnTx/>
                <a:uFillTx/>
                <a:latin typeface="Whitney Bold"/>
                <a:ea typeface="ＭＳ Ｐゴシック" charset="-128"/>
                <a:cs typeface="Whitney Bold"/>
              </a:rPr>
              <a:t>Cussen</a:t>
            </a:r>
            <a:r>
              <a:rPr kumimoji="0" lang="en-US" sz="1600" b="0" i="0" u="none" strike="noStrike" kern="0" cap="all" spc="150" normalizeH="0" baseline="0" noProof="0" dirty="0">
                <a:ln>
                  <a:noFill/>
                </a:ln>
                <a:solidFill>
                  <a:srgbClr val="008578"/>
                </a:solidFill>
                <a:effectLst/>
                <a:uLnTx/>
                <a:uFillTx/>
                <a:latin typeface="Whitney Bold"/>
                <a:ea typeface="ＭＳ Ｐゴシック" charset="-128"/>
                <a:cs typeface="Whitney Bold"/>
              </a:rPr>
              <a:t> </a:t>
            </a:r>
          </a:p>
          <a:p>
            <a:pPr marL="0" marR="0" lvl="0" indent="0" algn="l" defTabSz="457200" rtl="0" eaLnBrk="0" fontAlgn="base" latinLnBrk="0" hangingPunct="0">
              <a:lnSpc>
                <a:spcPct val="100000"/>
              </a:lnSpc>
              <a:spcBef>
                <a:spcPct val="20000"/>
              </a:spcBef>
              <a:spcAft>
                <a:spcPct val="0"/>
              </a:spcAft>
              <a:buClrTx/>
              <a:buSzTx/>
              <a:buFontTx/>
              <a:buNone/>
              <a:tabLst/>
              <a:defRPr/>
            </a:pPr>
            <a:r>
              <a:rPr kumimoji="0" lang="en-US" sz="1600" b="1" i="0" u="none" strike="noStrike" kern="0" cap="all" spc="150" normalizeH="0" baseline="0" noProof="0" dirty="0">
                <a:ln>
                  <a:noFill/>
                </a:ln>
                <a:solidFill>
                  <a:srgbClr val="008578"/>
                </a:solidFill>
                <a:effectLst/>
                <a:uLnTx/>
                <a:uFillTx/>
                <a:latin typeface="Whitney Bold"/>
                <a:ea typeface="ＭＳ Ｐゴシック" charset="-128"/>
                <a:cs typeface="Whitney Bold"/>
              </a:rPr>
              <a:t>Product Manager</a:t>
            </a:r>
          </a:p>
        </p:txBody>
      </p:sp>
      <p:sp>
        <p:nvSpPr>
          <p:cNvPr id="8" name="Text Placeholder 1"/>
          <p:cNvSpPr txBox="1">
            <a:spLocks/>
          </p:cNvSpPr>
          <p:nvPr/>
        </p:nvSpPr>
        <p:spPr>
          <a:xfrm>
            <a:off x="365125" y="3508375"/>
            <a:ext cx="5430838" cy="3206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charset="0"/>
              <a:buNone/>
              <a:tabLst/>
              <a:defRPr/>
            </a:pPr>
            <a:endParaRPr kumimoji="0" lang="en-US" sz="2800" b="0" i="0" u="none" strike="noStrike" kern="1200" cap="none" spc="0" normalizeH="0" baseline="0" noProof="0" dirty="0">
              <a:ln>
                <a:noFill/>
              </a:ln>
              <a:solidFill>
                <a:prstClr val="black"/>
              </a:solidFill>
              <a:effectLst/>
              <a:uLnTx/>
              <a:uFillTx/>
              <a:latin typeface="Calibri"/>
              <a:ea typeface="ＭＳ Ｐゴシック" charset="-128"/>
              <a:cs typeface="+mn-cs"/>
            </a:endParaRPr>
          </a:p>
        </p:txBody>
      </p:sp>
      <p:sp>
        <p:nvSpPr>
          <p:cNvPr id="9" name="Rectangle 8">
            <a:extLst>
              <a:ext uri="{FF2B5EF4-FFF2-40B4-BE49-F238E27FC236}">
                <a16:creationId xmlns:a16="http://schemas.microsoft.com/office/drawing/2014/main" id="{0A50FB98-C4A9-284B-96DF-2222117AB3F0}"/>
              </a:ext>
            </a:extLst>
          </p:cNvPr>
          <p:cNvSpPr/>
          <p:nvPr/>
        </p:nvSpPr>
        <p:spPr>
          <a:xfrm>
            <a:off x="568412" y="1989298"/>
            <a:ext cx="2681416" cy="2137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5" name="Picture 4">
            <a:extLst>
              <a:ext uri="{FF2B5EF4-FFF2-40B4-BE49-F238E27FC236}">
                <a16:creationId xmlns:a16="http://schemas.microsoft.com/office/drawing/2014/main" id="{6AFCB29A-ADD8-404E-B381-0C4425005182}"/>
              </a:ext>
            </a:extLst>
          </p:cNvPr>
          <p:cNvPicPr>
            <a:picLocks noChangeAspect="1"/>
          </p:cNvPicPr>
          <p:nvPr/>
        </p:nvPicPr>
        <p:blipFill>
          <a:blip r:embed="rId5"/>
          <a:stretch>
            <a:fillRect/>
          </a:stretch>
        </p:blipFill>
        <p:spPr>
          <a:xfrm>
            <a:off x="705170" y="2200770"/>
            <a:ext cx="2312950" cy="1739491"/>
          </a:xfrm>
          <a:prstGeom prst="rect">
            <a:avLst/>
          </a:prstGeom>
        </p:spPr>
      </p:pic>
    </p:spTree>
    <p:extLst>
      <p:ext uri="{BB962C8B-B14F-4D97-AF65-F5344CB8AC3E}">
        <p14:creationId xmlns:p14="http://schemas.microsoft.com/office/powerpoint/2010/main" val="791516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42C4-A5A1-6145-93CD-9A2946B62573}"/>
              </a:ext>
            </a:extLst>
          </p:cNvPr>
          <p:cNvSpPr>
            <a:spLocks noGrp="1"/>
          </p:cNvSpPr>
          <p:nvPr>
            <p:ph type="title"/>
          </p:nvPr>
        </p:nvSpPr>
        <p:spPr/>
        <p:txBody>
          <a:bodyPr>
            <a:normAutofit fontScale="90000"/>
          </a:bodyPr>
          <a:lstStyle/>
          <a:p>
            <a:r>
              <a:rPr lang="en-US" dirty="0"/>
              <a:t>Features for Winter (January) 2021 release</a:t>
            </a:r>
          </a:p>
        </p:txBody>
      </p:sp>
      <p:sp>
        <p:nvSpPr>
          <p:cNvPr id="3" name="Content Placeholder 2">
            <a:extLst>
              <a:ext uri="{FF2B5EF4-FFF2-40B4-BE49-F238E27FC236}">
                <a16:creationId xmlns:a16="http://schemas.microsoft.com/office/drawing/2014/main" id="{AF1409B4-C549-D64B-B31F-348C1F30492C}"/>
              </a:ext>
            </a:extLst>
          </p:cNvPr>
          <p:cNvSpPr>
            <a:spLocks noGrp="1"/>
          </p:cNvSpPr>
          <p:nvPr>
            <p:ph idx="1"/>
          </p:nvPr>
        </p:nvSpPr>
        <p:spPr/>
        <p:txBody>
          <a:bodyPr>
            <a:normAutofit/>
          </a:bodyPr>
          <a:lstStyle/>
          <a:p>
            <a:pPr marL="457200" lvl="1" indent="0">
              <a:buNone/>
            </a:pPr>
            <a:r>
              <a:rPr lang="en-CA" dirty="0"/>
              <a:t>Theme: </a:t>
            </a:r>
            <a:r>
              <a:rPr lang="en-CA" i="1" dirty="0"/>
              <a:t>International and accessible</a:t>
            </a:r>
          </a:p>
          <a:p>
            <a:pPr lvl="1"/>
            <a:r>
              <a:rPr lang="en-CA" dirty="0"/>
              <a:t>New simplified on-boarding flow</a:t>
            </a:r>
          </a:p>
          <a:p>
            <a:pPr lvl="1"/>
            <a:r>
              <a:rPr lang="en-CA" dirty="0"/>
              <a:t>Step-by-step farm set-up</a:t>
            </a:r>
          </a:p>
          <a:p>
            <a:pPr lvl="1"/>
            <a:r>
              <a:rPr lang="en-CA" dirty="0"/>
              <a:t>Dynamic organic certification form creation</a:t>
            </a:r>
          </a:p>
          <a:p>
            <a:pPr lvl="1"/>
            <a:r>
              <a:rPr lang="en-CA" dirty="0"/>
              <a:t>Spanish and Portuguese language support</a:t>
            </a:r>
          </a:p>
          <a:p>
            <a:pPr lvl="1"/>
            <a:r>
              <a:rPr lang="en-CA" dirty="0"/>
              <a:t>In-app notifications</a:t>
            </a:r>
          </a:p>
          <a:p>
            <a:pPr lvl="1"/>
            <a:r>
              <a:rPr lang="en-CA" dirty="0"/>
              <a:t>Your contributions!</a:t>
            </a:r>
          </a:p>
          <a:p>
            <a:pPr marL="0" indent="0">
              <a:buNone/>
            </a:pPr>
            <a:endParaRPr lang="en-US" dirty="0"/>
          </a:p>
        </p:txBody>
      </p:sp>
      <p:sp>
        <p:nvSpPr>
          <p:cNvPr id="4" name="Rectangle 3">
            <a:extLst>
              <a:ext uri="{FF2B5EF4-FFF2-40B4-BE49-F238E27FC236}">
                <a16:creationId xmlns:a16="http://schemas.microsoft.com/office/drawing/2014/main" id="{F539D6FE-C5C1-0543-8FA9-47D13C54C9DE}"/>
              </a:ext>
            </a:extLst>
          </p:cNvPr>
          <p:cNvSpPr/>
          <p:nvPr/>
        </p:nvSpPr>
        <p:spPr>
          <a:xfrm>
            <a:off x="357351" y="4256718"/>
            <a:ext cx="11477297" cy="923330"/>
          </a:xfrm>
          <a:prstGeom prst="rect">
            <a:avLst/>
          </a:prstGeom>
        </p:spPr>
        <p:txBody>
          <a:bodyPr wrap="square">
            <a:spAutoFit/>
          </a:bodyPr>
          <a:lstStyle/>
          <a:p>
            <a:r>
              <a:rPr lang="en-CA" sz="3600" dirty="0">
                <a:hlinkClick r:id="rId3"/>
              </a:rPr>
              <a:t>https://portal.productboard.com/litefarm/1-product-portal</a:t>
            </a:r>
            <a:endParaRPr lang="en-CA" sz="3600" dirty="0"/>
          </a:p>
          <a:p>
            <a:endParaRPr lang="en-US" dirty="0"/>
          </a:p>
        </p:txBody>
      </p:sp>
    </p:spTree>
    <p:extLst>
      <p:ext uri="{BB962C8B-B14F-4D97-AF65-F5344CB8AC3E}">
        <p14:creationId xmlns:p14="http://schemas.microsoft.com/office/powerpoint/2010/main" val="3920146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42C4-A5A1-6145-93CD-9A2946B62573}"/>
              </a:ext>
            </a:extLst>
          </p:cNvPr>
          <p:cNvSpPr>
            <a:spLocks noGrp="1"/>
          </p:cNvSpPr>
          <p:nvPr>
            <p:ph type="title"/>
          </p:nvPr>
        </p:nvSpPr>
        <p:spPr/>
        <p:txBody>
          <a:bodyPr>
            <a:noAutofit/>
          </a:bodyPr>
          <a:lstStyle/>
          <a:p>
            <a:r>
              <a:rPr lang="en-US" sz="4500" dirty="0"/>
              <a:t>Longer term candidates (Spring 2021 and beyond)</a:t>
            </a:r>
          </a:p>
        </p:txBody>
      </p:sp>
      <p:sp>
        <p:nvSpPr>
          <p:cNvPr id="3" name="Content Placeholder 2">
            <a:extLst>
              <a:ext uri="{FF2B5EF4-FFF2-40B4-BE49-F238E27FC236}">
                <a16:creationId xmlns:a16="http://schemas.microsoft.com/office/drawing/2014/main" id="{AF1409B4-C549-D64B-B31F-348C1F30492C}"/>
              </a:ext>
            </a:extLst>
          </p:cNvPr>
          <p:cNvSpPr>
            <a:spLocks noGrp="1"/>
          </p:cNvSpPr>
          <p:nvPr>
            <p:ph idx="1"/>
          </p:nvPr>
        </p:nvSpPr>
        <p:spPr/>
        <p:txBody>
          <a:bodyPr>
            <a:normAutofit/>
          </a:bodyPr>
          <a:lstStyle/>
          <a:p>
            <a:r>
              <a:rPr lang="en-CA" dirty="0"/>
              <a:t>Task-based farm management </a:t>
            </a:r>
          </a:p>
          <a:p>
            <a:r>
              <a:rPr lang="en-CA" dirty="0"/>
              <a:t>Advanced labour, financial, and inventory tracking</a:t>
            </a:r>
          </a:p>
          <a:p>
            <a:r>
              <a:rPr lang="en-CA" dirty="0"/>
              <a:t>Livestock module</a:t>
            </a:r>
          </a:p>
          <a:p>
            <a:r>
              <a:rPr lang="en-CA" dirty="0"/>
              <a:t>Crop scenario planning</a:t>
            </a:r>
          </a:p>
          <a:p>
            <a:r>
              <a:rPr lang="en-CA" dirty="0"/>
              <a:t>Integration of sensors and actuators for smart irrigation</a:t>
            </a:r>
          </a:p>
          <a:p>
            <a:r>
              <a:rPr lang="en-CA" dirty="0"/>
              <a:t>Holistic sustainability score</a:t>
            </a:r>
          </a:p>
          <a:p>
            <a:r>
              <a:rPr lang="en-CA" dirty="0"/>
              <a:t>Your contributions!</a:t>
            </a:r>
          </a:p>
          <a:p>
            <a:pPr marL="0" indent="0">
              <a:buNone/>
            </a:pPr>
            <a:endParaRPr lang="en-US" dirty="0"/>
          </a:p>
        </p:txBody>
      </p:sp>
    </p:spTree>
    <p:extLst>
      <p:ext uri="{BB962C8B-B14F-4D97-AF65-F5344CB8AC3E}">
        <p14:creationId xmlns:p14="http://schemas.microsoft.com/office/powerpoint/2010/main" val="42803617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42C4-A5A1-6145-93CD-9A2946B62573}"/>
              </a:ext>
            </a:extLst>
          </p:cNvPr>
          <p:cNvSpPr>
            <a:spLocks noGrp="1"/>
          </p:cNvSpPr>
          <p:nvPr>
            <p:ph type="title"/>
          </p:nvPr>
        </p:nvSpPr>
        <p:spPr/>
        <p:txBody>
          <a:bodyPr>
            <a:normAutofit fontScale="90000"/>
          </a:bodyPr>
          <a:lstStyle/>
          <a:p>
            <a:r>
              <a:rPr lang="en-US" dirty="0"/>
              <a:t>Engaging with open source communities</a:t>
            </a:r>
          </a:p>
        </p:txBody>
      </p:sp>
      <p:sp>
        <p:nvSpPr>
          <p:cNvPr id="3" name="Content Placeholder 2">
            <a:extLst>
              <a:ext uri="{FF2B5EF4-FFF2-40B4-BE49-F238E27FC236}">
                <a16:creationId xmlns:a16="http://schemas.microsoft.com/office/drawing/2014/main" id="{AF1409B4-C549-D64B-B31F-348C1F30492C}"/>
              </a:ext>
            </a:extLst>
          </p:cNvPr>
          <p:cNvSpPr>
            <a:spLocks noGrp="1"/>
          </p:cNvSpPr>
          <p:nvPr>
            <p:ph idx="1"/>
          </p:nvPr>
        </p:nvSpPr>
        <p:spPr/>
        <p:txBody>
          <a:bodyPr>
            <a:normAutofit/>
          </a:bodyPr>
          <a:lstStyle/>
          <a:p>
            <a:pPr marL="0" indent="0">
              <a:buNone/>
            </a:pPr>
            <a:r>
              <a:rPr lang="en-US" dirty="0"/>
              <a:t>We’re interested in:</a:t>
            </a:r>
          </a:p>
          <a:p>
            <a:r>
              <a:rPr lang="en-US" dirty="0"/>
              <a:t>Helping to build common infrastructure</a:t>
            </a:r>
          </a:p>
          <a:p>
            <a:pPr lvl="1"/>
            <a:r>
              <a:rPr lang="en-US" dirty="0"/>
              <a:t>Ontologies</a:t>
            </a:r>
          </a:p>
          <a:p>
            <a:pPr lvl="1"/>
            <a:r>
              <a:rPr lang="en-US" dirty="0"/>
              <a:t>Role based access control</a:t>
            </a:r>
          </a:p>
          <a:p>
            <a:pPr lvl="1"/>
            <a:r>
              <a:rPr lang="en-US" dirty="0"/>
              <a:t>Common data formats for agricultural data</a:t>
            </a:r>
          </a:p>
          <a:p>
            <a:r>
              <a:rPr lang="en-US" dirty="0"/>
              <a:t>Integrations to connect farmers to the latest science</a:t>
            </a:r>
          </a:p>
          <a:p>
            <a:r>
              <a:rPr lang="en-US" dirty="0"/>
              <a:t>Brainstorming, collaboration, and information sharing </a:t>
            </a:r>
          </a:p>
          <a:p>
            <a:r>
              <a:rPr lang="en-US" dirty="0"/>
              <a:t>Joint funding proposals</a:t>
            </a:r>
          </a:p>
          <a:p>
            <a:endParaRPr lang="en-US" dirty="0"/>
          </a:p>
        </p:txBody>
      </p:sp>
    </p:spTree>
    <p:extLst>
      <p:ext uri="{BB962C8B-B14F-4D97-AF65-F5344CB8AC3E}">
        <p14:creationId xmlns:p14="http://schemas.microsoft.com/office/powerpoint/2010/main" val="16601655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38406-ED24-B04C-B4F3-097F52098C87}"/>
              </a:ext>
            </a:extLst>
          </p:cNvPr>
          <p:cNvSpPr>
            <a:spLocks noGrp="1"/>
          </p:cNvSpPr>
          <p:nvPr>
            <p:ph type="title"/>
          </p:nvPr>
        </p:nvSpPr>
        <p:spPr/>
        <p:txBody>
          <a:bodyPr>
            <a:normAutofit fontScale="90000"/>
          </a:bodyPr>
          <a:lstStyle/>
          <a:p>
            <a:r>
              <a:rPr lang="en-US" dirty="0" err="1"/>
              <a:t>OpenTEAM</a:t>
            </a:r>
            <a:endParaRPr lang="en-US" dirty="0"/>
          </a:p>
        </p:txBody>
      </p:sp>
      <p:pic>
        <p:nvPicPr>
          <p:cNvPr id="6" name="Picture 5">
            <a:extLst>
              <a:ext uri="{FF2B5EF4-FFF2-40B4-BE49-F238E27FC236}">
                <a16:creationId xmlns:a16="http://schemas.microsoft.com/office/drawing/2014/main" id="{0DCF5822-ECEC-8942-B77D-D63FD46ED932}"/>
              </a:ext>
            </a:extLst>
          </p:cNvPr>
          <p:cNvPicPr>
            <a:picLocks noChangeAspect="1"/>
          </p:cNvPicPr>
          <p:nvPr/>
        </p:nvPicPr>
        <p:blipFill>
          <a:blip r:embed="rId2"/>
          <a:stretch>
            <a:fillRect/>
          </a:stretch>
        </p:blipFill>
        <p:spPr>
          <a:xfrm>
            <a:off x="1257300" y="749148"/>
            <a:ext cx="9420162" cy="4871641"/>
          </a:xfrm>
          <a:prstGeom prst="rect">
            <a:avLst/>
          </a:prstGeom>
        </p:spPr>
      </p:pic>
    </p:spTree>
    <p:extLst>
      <p:ext uri="{BB962C8B-B14F-4D97-AF65-F5344CB8AC3E}">
        <p14:creationId xmlns:p14="http://schemas.microsoft.com/office/powerpoint/2010/main" val="37255351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3C960-A039-AF46-9B90-8C4C973D2137}"/>
              </a:ext>
            </a:extLst>
          </p:cNvPr>
          <p:cNvSpPr>
            <a:spLocks noGrp="1"/>
          </p:cNvSpPr>
          <p:nvPr>
            <p:ph type="title"/>
          </p:nvPr>
        </p:nvSpPr>
        <p:spPr/>
        <p:txBody>
          <a:bodyPr>
            <a:normAutofit fontScale="90000"/>
          </a:bodyPr>
          <a:lstStyle/>
          <a:p>
            <a:r>
              <a:rPr lang="en-US" dirty="0" err="1"/>
              <a:t>OpenTEAM</a:t>
            </a:r>
            <a:r>
              <a:rPr lang="en-US" dirty="0"/>
              <a:t> cont.</a:t>
            </a:r>
          </a:p>
        </p:txBody>
      </p:sp>
      <p:sp>
        <p:nvSpPr>
          <p:cNvPr id="3" name="Content Placeholder 2">
            <a:extLst>
              <a:ext uri="{FF2B5EF4-FFF2-40B4-BE49-F238E27FC236}">
                <a16:creationId xmlns:a16="http://schemas.microsoft.com/office/drawing/2014/main" id="{339E64D4-51C5-5F4A-8622-0B9FDF193A17}"/>
              </a:ext>
            </a:extLst>
          </p:cNvPr>
          <p:cNvSpPr>
            <a:spLocks noGrp="1"/>
          </p:cNvSpPr>
          <p:nvPr>
            <p:ph idx="1"/>
          </p:nvPr>
        </p:nvSpPr>
        <p:spPr/>
        <p:txBody>
          <a:bodyPr>
            <a:normAutofit/>
          </a:bodyPr>
          <a:lstStyle/>
          <a:p>
            <a:pPr fontAlgn="base"/>
            <a:r>
              <a:rPr lang="en-CA" dirty="0"/>
              <a:t>A shared </a:t>
            </a:r>
            <a:r>
              <a:rPr lang="en-CA" dirty="0" err="1"/>
              <a:t>agtech</a:t>
            </a:r>
            <a:r>
              <a:rPr lang="en-CA" dirty="0"/>
              <a:t> toolkit for farmers, field technicians, agronomists and others</a:t>
            </a:r>
          </a:p>
          <a:p>
            <a:pPr fontAlgn="base"/>
            <a:r>
              <a:rPr lang="en-CA" dirty="0"/>
              <a:t>Rapid and low cost in-field assessment tools</a:t>
            </a:r>
          </a:p>
          <a:p>
            <a:pPr fontAlgn="base"/>
            <a:r>
              <a:rPr lang="en-CA" dirty="0"/>
              <a:t>Greater farmer control over their data</a:t>
            </a:r>
          </a:p>
          <a:p>
            <a:pPr fontAlgn="base"/>
            <a:r>
              <a:rPr lang="en-CA" dirty="0"/>
              <a:t>Data portability to value-added incentives (certification, conservation payment, ecosystem service credit)</a:t>
            </a:r>
          </a:p>
          <a:p>
            <a:pPr fontAlgn="base"/>
            <a:r>
              <a:rPr lang="en-CA" dirty="0"/>
              <a:t>Peer-to-peer learning based on affinities</a:t>
            </a:r>
          </a:p>
          <a:p>
            <a:pPr fontAlgn="base"/>
            <a:r>
              <a:rPr lang="en-CA" dirty="0"/>
              <a:t>A way to measure conservation practice effectiveness</a:t>
            </a:r>
          </a:p>
          <a:p>
            <a:endParaRPr lang="en-US" dirty="0"/>
          </a:p>
        </p:txBody>
      </p:sp>
    </p:spTree>
    <p:extLst>
      <p:ext uri="{BB962C8B-B14F-4D97-AF65-F5344CB8AC3E}">
        <p14:creationId xmlns:p14="http://schemas.microsoft.com/office/powerpoint/2010/main" val="3263566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42C4-A5A1-6145-93CD-9A2946B62573}"/>
              </a:ext>
            </a:extLst>
          </p:cNvPr>
          <p:cNvSpPr>
            <a:spLocks noGrp="1"/>
          </p:cNvSpPr>
          <p:nvPr>
            <p:ph type="title"/>
          </p:nvPr>
        </p:nvSpPr>
        <p:spPr/>
        <p:txBody>
          <a:bodyPr>
            <a:normAutofit fontScale="90000"/>
          </a:bodyPr>
          <a:lstStyle/>
          <a:p>
            <a:r>
              <a:rPr lang="en-US" dirty="0"/>
              <a:t>Getting involved!</a:t>
            </a:r>
          </a:p>
        </p:txBody>
      </p:sp>
      <p:sp>
        <p:nvSpPr>
          <p:cNvPr id="4" name="AutoShape 2">
            <a:extLst>
              <a:ext uri="{FF2B5EF4-FFF2-40B4-BE49-F238E27FC236}">
                <a16:creationId xmlns:a16="http://schemas.microsoft.com/office/drawing/2014/main" id="{09EFC442-C2AB-4549-AA16-EC2186ABD2B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Content Placeholder 8">
            <a:extLst>
              <a:ext uri="{FF2B5EF4-FFF2-40B4-BE49-F238E27FC236}">
                <a16:creationId xmlns:a16="http://schemas.microsoft.com/office/drawing/2014/main" id="{344C379E-9A9F-2A47-911C-87265B0111E5}"/>
              </a:ext>
            </a:extLst>
          </p:cNvPr>
          <p:cNvSpPr txBox="1">
            <a:spLocks/>
          </p:cNvSpPr>
          <p:nvPr/>
        </p:nvSpPr>
        <p:spPr>
          <a:xfrm>
            <a:off x="838199" y="1043427"/>
            <a:ext cx="10989623" cy="425296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Whitney Semibold"/>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Whitney Semibold"/>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Whitney Semibold"/>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dirty="0"/>
              <a:t>Website: </a:t>
            </a:r>
            <a:r>
              <a:rPr lang="en-CA" dirty="0">
                <a:hlinkClick r:id="rId3"/>
              </a:rPr>
              <a:t>https://litefarm.org</a:t>
            </a:r>
            <a:endParaRPr lang="en-CA" dirty="0"/>
          </a:p>
          <a:p>
            <a:r>
              <a:rPr lang="en-CA" dirty="0"/>
              <a:t>We’re hiring! </a:t>
            </a:r>
            <a:r>
              <a:rPr lang="en-CA" dirty="0">
                <a:hlinkClick r:id="rId4"/>
              </a:rPr>
              <a:t>https://www.litefarm.org/careers</a:t>
            </a:r>
            <a:endParaRPr lang="en-CA" dirty="0"/>
          </a:p>
          <a:p>
            <a:r>
              <a:rPr lang="en-CA" dirty="0"/>
              <a:t>Repo: </a:t>
            </a:r>
            <a:r>
              <a:rPr lang="en-CA" dirty="0">
                <a:hlinkClick r:id="rId5"/>
              </a:rPr>
              <a:t>https://github.com/LiteFarmOrg/LiteFarm</a:t>
            </a:r>
            <a:endParaRPr lang="en-CA" dirty="0"/>
          </a:p>
          <a:p>
            <a:r>
              <a:rPr lang="en-CA" dirty="0"/>
              <a:t>Wiki: </a:t>
            </a:r>
            <a:r>
              <a:rPr lang="en-CA" dirty="0">
                <a:hlinkClick r:id="rId6"/>
              </a:rPr>
              <a:t>https://lite-farm.atlassian.net/wiki/spaces/LITEFARM/</a:t>
            </a:r>
            <a:endParaRPr lang="en-CA" dirty="0"/>
          </a:p>
          <a:p>
            <a:r>
              <a:rPr lang="en-CA" dirty="0"/>
              <a:t>Latest build: </a:t>
            </a:r>
            <a:r>
              <a:rPr lang="en-CA" dirty="0">
                <a:hlinkClick r:id="rId7"/>
              </a:rPr>
              <a:t>https://beta.litefarm.org</a:t>
            </a:r>
            <a:endParaRPr lang="en-CA" dirty="0"/>
          </a:p>
          <a:p>
            <a:r>
              <a:rPr lang="en-CA" dirty="0"/>
              <a:t>Stable build: </a:t>
            </a:r>
            <a:r>
              <a:rPr lang="en-CA" dirty="0">
                <a:hlinkClick r:id="rId8"/>
              </a:rPr>
              <a:t>https://app.litefarm.org</a:t>
            </a:r>
            <a:endParaRPr lang="en-CA" dirty="0"/>
          </a:p>
          <a:p>
            <a:r>
              <a:rPr lang="en-CA" dirty="0"/>
              <a:t>API doc: </a:t>
            </a:r>
            <a:r>
              <a:rPr lang="en-CA" dirty="0">
                <a:hlinkClick r:id="rId9"/>
              </a:rPr>
              <a:t>http://api.litefarm.org</a:t>
            </a:r>
            <a:r>
              <a:rPr lang="en-CA" dirty="0"/>
              <a:t> </a:t>
            </a:r>
          </a:p>
          <a:p>
            <a:r>
              <a:rPr lang="en-CA" dirty="0"/>
              <a:t>Roadmap &amp; Feature portal: </a:t>
            </a:r>
            <a:r>
              <a:rPr lang="en-CA" dirty="0">
                <a:hlinkClick r:id="rId10"/>
              </a:rPr>
              <a:t>https://portal.productboard.com/litefarm/</a:t>
            </a:r>
            <a:endParaRPr lang="en-US" dirty="0"/>
          </a:p>
        </p:txBody>
      </p:sp>
    </p:spTree>
    <p:extLst>
      <p:ext uri="{BB962C8B-B14F-4D97-AF65-F5344CB8AC3E}">
        <p14:creationId xmlns:p14="http://schemas.microsoft.com/office/powerpoint/2010/main" val="41775563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CB281C-8F18-DE4D-8E83-3C8061FB8CD9}"/>
              </a:ext>
            </a:extLst>
          </p:cNvPr>
          <p:cNvPicPr>
            <a:picLocks noChangeAspect="1"/>
          </p:cNvPicPr>
          <p:nvPr/>
        </p:nvPicPr>
        <p:blipFill>
          <a:blip r:embed="rId3"/>
          <a:stretch>
            <a:fillRect/>
          </a:stretch>
        </p:blipFill>
        <p:spPr>
          <a:xfrm>
            <a:off x="0" y="343621"/>
            <a:ext cx="12192000" cy="4876800"/>
          </a:xfrm>
          <a:prstGeom prst="rect">
            <a:avLst/>
          </a:prstGeom>
        </p:spPr>
      </p:pic>
      <p:sp>
        <p:nvSpPr>
          <p:cNvPr id="6" name="Rectangle 5">
            <a:extLst>
              <a:ext uri="{FF2B5EF4-FFF2-40B4-BE49-F238E27FC236}">
                <a16:creationId xmlns:a16="http://schemas.microsoft.com/office/drawing/2014/main" id="{9AF5E446-B25F-6E4E-82E0-2B8A60032170}"/>
              </a:ext>
            </a:extLst>
          </p:cNvPr>
          <p:cNvSpPr/>
          <p:nvPr/>
        </p:nvSpPr>
        <p:spPr>
          <a:xfrm>
            <a:off x="1837660" y="653144"/>
            <a:ext cx="3018200" cy="23156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7" name="Picture 6">
            <a:extLst>
              <a:ext uri="{FF2B5EF4-FFF2-40B4-BE49-F238E27FC236}">
                <a16:creationId xmlns:a16="http://schemas.microsoft.com/office/drawing/2014/main" id="{1702B7B1-9AFC-DD4B-82D5-D6AB87B6AA5F}"/>
              </a:ext>
            </a:extLst>
          </p:cNvPr>
          <p:cNvPicPr>
            <a:picLocks noChangeAspect="1"/>
          </p:cNvPicPr>
          <p:nvPr/>
        </p:nvPicPr>
        <p:blipFill>
          <a:blip r:embed="rId4"/>
          <a:stretch>
            <a:fillRect/>
          </a:stretch>
        </p:blipFill>
        <p:spPr>
          <a:xfrm>
            <a:off x="2166561" y="959403"/>
            <a:ext cx="2312950" cy="1739491"/>
          </a:xfrm>
          <a:prstGeom prst="rect">
            <a:avLst/>
          </a:prstGeom>
        </p:spPr>
      </p:pic>
      <p:grpSp>
        <p:nvGrpSpPr>
          <p:cNvPr id="2" name="Group 1">
            <a:extLst>
              <a:ext uri="{FF2B5EF4-FFF2-40B4-BE49-F238E27FC236}">
                <a16:creationId xmlns:a16="http://schemas.microsoft.com/office/drawing/2014/main" id="{31F56DA8-72B6-4D46-AF8A-D95B3EAB5FE3}"/>
              </a:ext>
            </a:extLst>
          </p:cNvPr>
          <p:cNvGrpSpPr/>
          <p:nvPr/>
        </p:nvGrpSpPr>
        <p:grpSpPr>
          <a:xfrm>
            <a:off x="5631645" y="1187631"/>
            <a:ext cx="5784570" cy="1283034"/>
            <a:chOff x="5505730" y="596566"/>
            <a:chExt cx="5784570" cy="1283034"/>
          </a:xfrm>
        </p:grpSpPr>
        <p:sp>
          <p:nvSpPr>
            <p:cNvPr id="8" name="Rectangle 7">
              <a:extLst>
                <a:ext uri="{FF2B5EF4-FFF2-40B4-BE49-F238E27FC236}">
                  <a16:creationId xmlns:a16="http://schemas.microsoft.com/office/drawing/2014/main" id="{2CDF7805-802F-5144-A8E8-11917863B8A7}"/>
                </a:ext>
              </a:extLst>
            </p:cNvPr>
            <p:cNvSpPr/>
            <p:nvPr/>
          </p:nvSpPr>
          <p:spPr>
            <a:xfrm>
              <a:off x="5505730" y="596566"/>
              <a:ext cx="5784570" cy="12830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2050" name="Picture 2">
              <a:extLst>
                <a:ext uri="{FF2B5EF4-FFF2-40B4-BE49-F238E27FC236}">
                  <a16:creationId xmlns:a16="http://schemas.microsoft.com/office/drawing/2014/main" id="{D936C4F1-EC61-4149-BE9D-BD2783826D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02300" y="811983"/>
              <a:ext cx="5308600" cy="957856"/>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Box 2">
            <a:extLst>
              <a:ext uri="{FF2B5EF4-FFF2-40B4-BE49-F238E27FC236}">
                <a16:creationId xmlns:a16="http://schemas.microsoft.com/office/drawing/2014/main" id="{4FD04981-F9FD-0742-A53B-4BB3A8E36371}"/>
              </a:ext>
            </a:extLst>
          </p:cNvPr>
          <p:cNvSpPr txBox="1"/>
          <p:nvPr/>
        </p:nvSpPr>
        <p:spPr>
          <a:xfrm>
            <a:off x="1837659" y="3244334"/>
            <a:ext cx="3018197" cy="430887"/>
          </a:xfrm>
          <a:prstGeom prst="rect">
            <a:avLst/>
          </a:prstGeom>
          <a:solidFill>
            <a:schemeClr val="bg1"/>
          </a:solidFill>
        </p:spPr>
        <p:txBody>
          <a:bodyPr wrap="square" rtlCol="0">
            <a:spAutoFit/>
          </a:bodyPr>
          <a:lstStyle/>
          <a:p>
            <a:pPr algn="ctr"/>
            <a:r>
              <a:rPr lang="en-US" sz="2200" dirty="0" err="1">
                <a:solidFill>
                  <a:srgbClr val="008578"/>
                </a:solidFill>
                <a:latin typeface="Avenir Book" panose="02000503020000020003" pitchFamily="2" charset="0"/>
              </a:rPr>
              <a:t>kcussen@litefarm.org</a:t>
            </a:r>
            <a:endParaRPr lang="en-US" sz="2200" dirty="0">
              <a:solidFill>
                <a:srgbClr val="008578"/>
              </a:solidFill>
              <a:latin typeface="Avenir Book" panose="02000503020000020003" pitchFamily="2" charset="0"/>
            </a:endParaRPr>
          </a:p>
        </p:txBody>
      </p:sp>
      <p:sp>
        <p:nvSpPr>
          <p:cNvPr id="11" name="TextBox 10">
            <a:extLst>
              <a:ext uri="{FF2B5EF4-FFF2-40B4-BE49-F238E27FC236}">
                <a16:creationId xmlns:a16="http://schemas.microsoft.com/office/drawing/2014/main" id="{18CF00B3-2C61-794F-A601-7F8F794D3E92}"/>
              </a:ext>
            </a:extLst>
          </p:cNvPr>
          <p:cNvSpPr txBox="1"/>
          <p:nvPr/>
        </p:nvSpPr>
        <p:spPr>
          <a:xfrm>
            <a:off x="6248401" y="3244334"/>
            <a:ext cx="4533900" cy="430887"/>
          </a:xfrm>
          <a:prstGeom prst="rect">
            <a:avLst/>
          </a:prstGeom>
          <a:solidFill>
            <a:schemeClr val="bg1"/>
          </a:solidFill>
        </p:spPr>
        <p:txBody>
          <a:bodyPr wrap="square" rtlCol="0">
            <a:spAutoFit/>
          </a:bodyPr>
          <a:lstStyle/>
          <a:p>
            <a:pPr algn="ctr"/>
            <a:r>
              <a:rPr lang="en-US" sz="2200" dirty="0" err="1">
                <a:solidFill>
                  <a:srgbClr val="008578"/>
                </a:solidFill>
                <a:latin typeface="Avenir Book" panose="02000503020000020003" pitchFamily="2" charset="0"/>
              </a:rPr>
              <a:t>ldemmel@openteam.community</a:t>
            </a:r>
            <a:endParaRPr lang="en-US" sz="2200" dirty="0">
              <a:solidFill>
                <a:srgbClr val="008578"/>
              </a:solidFill>
              <a:latin typeface="Avenir Book" panose="02000503020000020003" pitchFamily="2" charset="0"/>
            </a:endParaRPr>
          </a:p>
        </p:txBody>
      </p:sp>
    </p:spTree>
    <p:extLst>
      <p:ext uri="{BB962C8B-B14F-4D97-AF65-F5344CB8AC3E}">
        <p14:creationId xmlns:p14="http://schemas.microsoft.com/office/powerpoint/2010/main" val="29076225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42C4-A5A1-6145-93CD-9A2946B62573}"/>
              </a:ext>
            </a:extLst>
          </p:cNvPr>
          <p:cNvSpPr>
            <a:spLocks noGrp="1"/>
          </p:cNvSpPr>
          <p:nvPr>
            <p:ph type="title"/>
          </p:nvPr>
        </p:nvSpPr>
        <p:spPr/>
        <p:txBody>
          <a:bodyPr>
            <a:normAutofit fontScale="90000"/>
          </a:bodyPr>
          <a:lstStyle/>
          <a:p>
            <a:r>
              <a:rPr lang="en-US" dirty="0"/>
              <a:t>Agenda</a:t>
            </a:r>
          </a:p>
        </p:txBody>
      </p:sp>
      <p:sp>
        <p:nvSpPr>
          <p:cNvPr id="3" name="Content Placeholder 2">
            <a:extLst>
              <a:ext uri="{FF2B5EF4-FFF2-40B4-BE49-F238E27FC236}">
                <a16:creationId xmlns:a16="http://schemas.microsoft.com/office/drawing/2014/main" id="{AF1409B4-C549-D64B-B31F-348C1F30492C}"/>
              </a:ext>
            </a:extLst>
          </p:cNvPr>
          <p:cNvSpPr>
            <a:spLocks noGrp="1"/>
          </p:cNvSpPr>
          <p:nvPr>
            <p:ph idx="1"/>
          </p:nvPr>
        </p:nvSpPr>
        <p:spPr/>
        <p:txBody>
          <a:bodyPr>
            <a:normAutofit fontScale="77500" lnSpcReduction="20000"/>
          </a:bodyPr>
          <a:lstStyle/>
          <a:p>
            <a:r>
              <a:rPr lang="en-US" dirty="0"/>
              <a:t>A brief history of </a:t>
            </a:r>
            <a:r>
              <a:rPr lang="en-US" dirty="0" err="1"/>
              <a:t>LiteFarm</a:t>
            </a:r>
            <a:endParaRPr lang="en-US" dirty="0"/>
          </a:p>
          <a:p>
            <a:r>
              <a:rPr lang="en-US" dirty="0"/>
              <a:t>Where we are now</a:t>
            </a:r>
          </a:p>
          <a:p>
            <a:r>
              <a:rPr lang="en-US" dirty="0"/>
              <a:t>Mission statement</a:t>
            </a:r>
          </a:p>
          <a:p>
            <a:pPr lvl="1"/>
            <a:r>
              <a:rPr lang="en-US" dirty="0"/>
              <a:t>Our goal</a:t>
            </a:r>
          </a:p>
          <a:p>
            <a:pPr lvl="1"/>
            <a:r>
              <a:rPr lang="en-US" dirty="0"/>
              <a:t>Our strategy</a:t>
            </a:r>
          </a:p>
          <a:p>
            <a:r>
              <a:rPr lang="en-US" dirty="0"/>
              <a:t>Roadmap</a:t>
            </a:r>
          </a:p>
          <a:p>
            <a:pPr lvl="1"/>
            <a:r>
              <a:rPr lang="en-US" dirty="0"/>
              <a:t>Winter 2021 release</a:t>
            </a:r>
          </a:p>
          <a:p>
            <a:pPr lvl="1"/>
            <a:r>
              <a:rPr lang="en-US" dirty="0"/>
              <a:t>Roadmap and feature portal</a:t>
            </a:r>
          </a:p>
          <a:p>
            <a:r>
              <a:rPr lang="en-US" dirty="0"/>
              <a:t>Engaging in the open source community</a:t>
            </a:r>
          </a:p>
          <a:p>
            <a:pPr lvl="1"/>
            <a:r>
              <a:rPr lang="en-US" dirty="0" err="1"/>
              <a:t>OpenTEAM</a:t>
            </a:r>
            <a:endParaRPr lang="en-US" dirty="0"/>
          </a:p>
          <a:p>
            <a:pPr lvl="1"/>
            <a:r>
              <a:rPr lang="en-US" dirty="0"/>
              <a:t>Contributors</a:t>
            </a:r>
          </a:p>
          <a:p>
            <a:r>
              <a:rPr lang="en-US" dirty="0"/>
              <a:t>Q&amp;A</a:t>
            </a:r>
          </a:p>
        </p:txBody>
      </p:sp>
      <p:pic>
        <p:nvPicPr>
          <p:cNvPr id="4" name="Picture 3">
            <a:extLst>
              <a:ext uri="{FF2B5EF4-FFF2-40B4-BE49-F238E27FC236}">
                <a16:creationId xmlns:a16="http://schemas.microsoft.com/office/drawing/2014/main" id="{CE5B56D3-AE5E-DB4A-874F-BFA35BA64904}"/>
              </a:ext>
            </a:extLst>
          </p:cNvPr>
          <p:cNvPicPr>
            <a:picLocks noChangeAspect="1"/>
          </p:cNvPicPr>
          <p:nvPr/>
        </p:nvPicPr>
        <p:blipFill>
          <a:blip r:embed="rId3"/>
          <a:stretch>
            <a:fillRect/>
          </a:stretch>
        </p:blipFill>
        <p:spPr>
          <a:xfrm>
            <a:off x="6642100" y="133772"/>
            <a:ext cx="4976695" cy="5369123"/>
          </a:xfrm>
          <a:prstGeom prst="rect">
            <a:avLst/>
          </a:prstGeom>
        </p:spPr>
      </p:pic>
    </p:spTree>
    <p:extLst>
      <p:ext uri="{BB962C8B-B14F-4D97-AF65-F5344CB8AC3E}">
        <p14:creationId xmlns:p14="http://schemas.microsoft.com/office/powerpoint/2010/main" val="2527444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42C4-A5A1-6145-93CD-9A2946B62573}"/>
              </a:ext>
            </a:extLst>
          </p:cNvPr>
          <p:cNvSpPr>
            <a:spLocks noGrp="1"/>
          </p:cNvSpPr>
          <p:nvPr>
            <p:ph type="title"/>
          </p:nvPr>
        </p:nvSpPr>
        <p:spPr/>
        <p:txBody>
          <a:bodyPr>
            <a:normAutofit fontScale="90000"/>
          </a:bodyPr>
          <a:lstStyle/>
          <a:p>
            <a:r>
              <a:rPr lang="en-US" dirty="0"/>
              <a:t>Where we started…</a:t>
            </a:r>
          </a:p>
        </p:txBody>
      </p:sp>
      <p:sp>
        <p:nvSpPr>
          <p:cNvPr id="9" name="Content Placeholder 8">
            <a:extLst>
              <a:ext uri="{FF2B5EF4-FFF2-40B4-BE49-F238E27FC236}">
                <a16:creationId xmlns:a16="http://schemas.microsoft.com/office/drawing/2014/main" id="{9B03B0B4-5839-2440-A673-4C1B9CAD2BD7}"/>
              </a:ext>
            </a:extLst>
          </p:cNvPr>
          <p:cNvSpPr>
            <a:spLocks noGrp="1"/>
          </p:cNvSpPr>
          <p:nvPr>
            <p:ph idx="1"/>
          </p:nvPr>
        </p:nvSpPr>
        <p:spPr>
          <a:xfrm>
            <a:off x="838200" y="1043427"/>
            <a:ext cx="4373910" cy="4351338"/>
          </a:xfrm>
        </p:spPr>
        <p:txBody>
          <a:bodyPr>
            <a:normAutofit fontScale="85000" lnSpcReduction="10000"/>
          </a:bodyPr>
          <a:lstStyle/>
          <a:p>
            <a:r>
              <a:rPr lang="en-CA" dirty="0" err="1"/>
              <a:t>LiteFarm</a:t>
            </a:r>
            <a:r>
              <a:rPr lang="en-CA" dirty="0"/>
              <a:t> began in 2016 as a simple tool to help farmers calculate the true cost of production per crop at the UBC farm</a:t>
            </a:r>
          </a:p>
          <a:p>
            <a:r>
              <a:rPr lang="en-CA" dirty="0"/>
              <a:t>Developed by Dr.’s Wittman and </a:t>
            </a:r>
            <a:r>
              <a:rPr lang="en-CA" dirty="0" err="1"/>
              <a:t>Mehrabi</a:t>
            </a:r>
            <a:r>
              <a:rPr lang="en-CA" dirty="0"/>
              <a:t> with a team of part-time students</a:t>
            </a:r>
          </a:p>
          <a:p>
            <a:r>
              <a:rPr lang="en-CA" dirty="0"/>
              <a:t>Extensively co-designed and beta tested by farmers and farmer organizations across Canada</a:t>
            </a:r>
            <a:endParaRPr lang="en-US" dirty="0"/>
          </a:p>
          <a:p>
            <a:endParaRPr lang="en-US" dirty="0"/>
          </a:p>
        </p:txBody>
      </p:sp>
      <p:pic>
        <p:nvPicPr>
          <p:cNvPr id="10" name="Content Placeholder 5">
            <a:extLst>
              <a:ext uri="{FF2B5EF4-FFF2-40B4-BE49-F238E27FC236}">
                <a16:creationId xmlns:a16="http://schemas.microsoft.com/office/drawing/2014/main" id="{CC439F5D-45C2-A649-89BE-D9EB5F259DF5}"/>
              </a:ext>
            </a:extLst>
          </p:cNvPr>
          <p:cNvPicPr>
            <a:picLocks noChangeAspect="1"/>
          </p:cNvPicPr>
          <p:nvPr/>
        </p:nvPicPr>
        <p:blipFill>
          <a:blip r:embed="rId3"/>
          <a:stretch>
            <a:fillRect/>
          </a:stretch>
        </p:blipFill>
        <p:spPr>
          <a:xfrm>
            <a:off x="5212110" y="1002348"/>
            <a:ext cx="6542979" cy="4351337"/>
          </a:xfrm>
          <a:prstGeom prst="rect">
            <a:avLst/>
          </a:prstGeom>
        </p:spPr>
      </p:pic>
    </p:spTree>
    <p:extLst>
      <p:ext uri="{BB962C8B-B14F-4D97-AF65-F5344CB8AC3E}">
        <p14:creationId xmlns:p14="http://schemas.microsoft.com/office/powerpoint/2010/main" val="809479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42C4-A5A1-6145-93CD-9A2946B62573}"/>
              </a:ext>
            </a:extLst>
          </p:cNvPr>
          <p:cNvSpPr>
            <a:spLocks noGrp="1"/>
          </p:cNvSpPr>
          <p:nvPr>
            <p:ph type="title"/>
          </p:nvPr>
        </p:nvSpPr>
        <p:spPr/>
        <p:txBody>
          <a:bodyPr>
            <a:normAutofit fontScale="90000"/>
          </a:bodyPr>
          <a:lstStyle/>
          <a:p>
            <a:r>
              <a:rPr lang="en-US" dirty="0"/>
              <a:t>Our product today</a:t>
            </a:r>
          </a:p>
        </p:txBody>
      </p:sp>
      <p:sp>
        <p:nvSpPr>
          <p:cNvPr id="4" name="AutoShape 2">
            <a:extLst>
              <a:ext uri="{FF2B5EF4-FFF2-40B4-BE49-F238E27FC236}">
                <a16:creationId xmlns:a16="http://schemas.microsoft.com/office/drawing/2014/main" id="{09EFC442-C2AB-4549-AA16-EC2186ABD2B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Content Placeholder 8">
            <a:extLst>
              <a:ext uri="{FF2B5EF4-FFF2-40B4-BE49-F238E27FC236}">
                <a16:creationId xmlns:a16="http://schemas.microsoft.com/office/drawing/2014/main" id="{344C379E-9A9F-2A47-911C-87265B0111E5}"/>
              </a:ext>
            </a:extLst>
          </p:cNvPr>
          <p:cNvSpPr txBox="1">
            <a:spLocks/>
          </p:cNvSpPr>
          <p:nvPr/>
        </p:nvSpPr>
        <p:spPr>
          <a:xfrm>
            <a:off x="838200" y="1043427"/>
            <a:ext cx="6822440" cy="3051053"/>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Whitney Semibold"/>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Whitney Semibold"/>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Whitney Semibold"/>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dirty="0"/>
              <a:t>A simple farm management app; able to log farm operations, capture cost-per-crop, provide high level financials, and provide basic sustainability insights</a:t>
            </a:r>
          </a:p>
          <a:p>
            <a:r>
              <a:rPr lang="en-CA" dirty="0"/>
              <a:t>V0.9 released on </a:t>
            </a:r>
            <a:r>
              <a:rPr lang="en-CA" b="1" dirty="0"/>
              <a:t>October 15th</a:t>
            </a:r>
          </a:p>
          <a:p>
            <a:r>
              <a:rPr lang="en-CA" dirty="0"/>
              <a:t>A few active users (mostly in Canada)</a:t>
            </a:r>
            <a:br>
              <a:rPr lang="en-CA" dirty="0"/>
            </a:br>
            <a:endParaRPr lang="en-CA" dirty="0"/>
          </a:p>
          <a:p>
            <a:endParaRPr lang="en-US" dirty="0"/>
          </a:p>
          <a:p>
            <a:endParaRPr lang="en-US" dirty="0"/>
          </a:p>
        </p:txBody>
      </p:sp>
      <p:pic>
        <p:nvPicPr>
          <p:cNvPr id="3074" name="Picture 2">
            <a:extLst>
              <a:ext uri="{FF2B5EF4-FFF2-40B4-BE49-F238E27FC236}">
                <a16:creationId xmlns:a16="http://schemas.microsoft.com/office/drawing/2014/main" id="{0BACEF1E-A6D9-E546-A38E-B65E82416D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9682" y="3683000"/>
            <a:ext cx="5399475" cy="194632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502BF1CE-F133-614D-8AE5-C047109293D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8737"/>
          <a:stretch/>
        </p:blipFill>
        <p:spPr bwMode="auto">
          <a:xfrm>
            <a:off x="7934958" y="301412"/>
            <a:ext cx="2448561" cy="4696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6938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42C4-A5A1-6145-93CD-9A2946B62573}"/>
              </a:ext>
            </a:extLst>
          </p:cNvPr>
          <p:cNvSpPr>
            <a:spLocks noGrp="1"/>
          </p:cNvSpPr>
          <p:nvPr>
            <p:ph type="title"/>
          </p:nvPr>
        </p:nvSpPr>
        <p:spPr/>
        <p:txBody>
          <a:bodyPr>
            <a:normAutofit fontScale="90000"/>
          </a:bodyPr>
          <a:lstStyle/>
          <a:p>
            <a:r>
              <a:rPr lang="en-US" dirty="0"/>
              <a:t>Our team today</a:t>
            </a:r>
          </a:p>
        </p:txBody>
      </p:sp>
      <p:pic>
        <p:nvPicPr>
          <p:cNvPr id="7" name="Content Placeholder 6">
            <a:extLst>
              <a:ext uri="{FF2B5EF4-FFF2-40B4-BE49-F238E27FC236}">
                <a16:creationId xmlns:a16="http://schemas.microsoft.com/office/drawing/2014/main" id="{504E3DB4-D764-9F43-9E1A-138804371E36}"/>
              </a:ext>
            </a:extLst>
          </p:cNvPr>
          <p:cNvPicPr>
            <a:picLocks noGrp="1" noChangeAspect="1"/>
          </p:cNvPicPr>
          <p:nvPr>
            <p:ph idx="1"/>
          </p:nvPr>
        </p:nvPicPr>
        <p:blipFill>
          <a:blip r:embed="rId3"/>
          <a:stretch>
            <a:fillRect/>
          </a:stretch>
        </p:blipFill>
        <p:spPr>
          <a:xfrm>
            <a:off x="5943600" y="749148"/>
            <a:ext cx="5782507" cy="4351337"/>
          </a:xfrm>
        </p:spPr>
      </p:pic>
      <p:sp>
        <p:nvSpPr>
          <p:cNvPr id="4" name="AutoShape 2">
            <a:extLst>
              <a:ext uri="{FF2B5EF4-FFF2-40B4-BE49-F238E27FC236}">
                <a16:creationId xmlns:a16="http://schemas.microsoft.com/office/drawing/2014/main" id="{09EFC442-C2AB-4549-AA16-EC2186ABD2B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Content Placeholder 8">
            <a:extLst>
              <a:ext uri="{FF2B5EF4-FFF2-40B4-BE49-F238E27FC236}">
                <a16:creationId xmlns:a16="http://schemas.microsoft.com/office/drawing/2014/main" id="{344C379E-9A9F-2A47-911C-87265B0111E5}"/>
              </a:ext>
            </a:extLst>
          </p:cNvPr>
          <p:cNvSpPr txBox="1">
            <a:spLocks/>
          </p:cNvSpPr>
          <p:nvPr/>
        </p:nvSpPr>
        <p:spPr>
          <a:xfrm>
            <a:off x="838200" y="1043426"/>
            <a:ext cx="4921332" cy="405705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Whitney Semibold"/>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Whitney Semibold"/>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Whitney Semibold"/>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dirty="0"/>
              <a:t>(Mostly) transitioned to a full-time scrum team</a:t>
            </a:r>
          </a:p>
          <a:p>
            <a:pPr lvl="1"/>
            <a:r>
              <a:rPr lang="en-CA" dirty="0"/>
              <a:t>3 FT student engineers</a:t>
            </a:r>
          </a:p>
          <a:p>
            <a:pPr lvl="1"/>
            <a:r>
              <a:rPr lang="en-CA" dirty="0"/>
              <a:t>1 FT senior engineer</a:t>
            </a:r>
          </a:p>
          <a:p>
            <a:pPr lvl="1"/>
            <a:r>
              <a:rPr lang="en-CA" dirty="0"/>
              <a:t>1 FT QA engineer (</a:t>
            </a:r>
            <a:r>
              <a:rPr lang="en-CA" dirty="0">
                <a:highlight>
                  <a:srgbClr val="FFFF00"/>
                </a:highlight>
              </a:rPr>
              <a:t>hiring!*</a:t>
            </a:r>
            <a:r>
              <a:rPr lang="en-CA" dirty="0"/>
              <a:t>)</a:t>
            </a:r>
          </a:p>
          <a:p>
            <a:pPr lvl="1"/>
            <a:r>
              <a:rPr lang="en-CA" dirty="0"/>
              <a:t>1 FT UX designer (</a:t>
            </a:r>
            <a:r>
              <a:rPr lang="en-CA" dirty="0">
                <a:highlight>
                  <a:srgbClr val="FFFF00"/>
                </a:highlight>
              </a:rPr>
              <a:t>hiring!*</a:t>
            </a:r>
            <a:r>
              <a:rPr lang="en-CA" dirty="0"/>
              <a:t>)</a:t>
            </a:r>
          </a:p>
          <a:p>
            <a:pPr lvl="1"/>
            <a:r>
              <a:rPr lang="en-CA" dirty="0"/>
              <a:t>1 FT product manager</a:t>
            </a:r>
          </a:p>
          <a:p>
            <a:pPr lvl="1"/>
            <a:r>
              <a:rPr lang="en-CA" dirty="0"/>
              <a:t>1 PT SME (farmer liaison) </a:t>
            </a:r>
          </a:p>
          <a:p>
            <a:pPr lvl="1"/>
            <a:r>
              <a:rPr lang="en-CA" dirty="0"/>
              <a:t>1 PT research associate</a:t>
            </a:r>
          </a:p>
          <a:p>
            <a:pPr marL="457200" lvl="1" indent="0">
              <a:buNone/>
            </a:pPr>
            <a:r>
              <a:rPr lang="en-CA" dirty="0"/>
              <a:t>+ contributors just like you!</a:t>
            </a:r>
            <a:endParaRPr lang="en-US" dirty="0"/>
          </a:p>
        </p:txBody>
      </p:sp>
      <p:sp>
        <p:nvSpPr>
          <p:cNvPr id="3" name="TextBox 2">
            <a:extLst>
              <a:ext uri="{FF2B5EF4-FFF2-40B4-BE49-F238E27FC236}">
                <a16:creationId xmlns:a16="http://schemas.microsoft.com/office/drawing/2014/main" id="{559D3DEF-1F1E-8F46-8D64-2064F08A94A6}"/>
              </a:ext>
            </a:extLst>
          </p:cNvPr>
          <p:cNvSpPr txBox="1"/>
          <p:nvPr/>
        </p:nvSpPr>
        <p:spPr>
          <a:xfrm>
            <a:off x="838200" y="5168036"/>
            <a:ext cx="5105400" cy="338554"/>
          </a:xfrm>
          <a:prstGeom prst="rect">
            <a:avLst/>
          </a:prstGeom>
          <a:noFill/>
        </p:spPr>
        <p:txBody>
          <a:bodyPr wrap="square" rtlCol="0">
            <a:spAutoFit/>
          </a:bodyPr>
          <a:lstStyle/>
          <a:p>
            <a:r>
              <a:rPr lang="en-US" sz="1600" dirty="0">
                <a:highlight>
                  <a:srgbClr val="FFFF00"/>
                </a:highlight>
              </a:rPr>
              <a:t>* Remote / foreign candidates highly encouraged to apply!</a:t>
            </a:r>
          </a:p>
        </p:txBody>
      </p:sp>
    </p:spTree>
    <p:extLst>
      <p:ext uri="{BB962C8B-B14F-4D97-AF65-F5344CB8AC3E}">
        <p14:creationId xmlns:p14="http://schemas.microsoft.com/office/powerpoint/2010/main" val="10844391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42C4-A5A1-6145-93CD-9A2946B62573}"/>
              </a:ext>
            </a:extLst>
          </p:cNvPr>
          <p:cNvSpPr>
            <a:spLocks noGrp="1"/>
          </p:cNvSpPr>
          <p:nvPr>
            <p:ph type="title"/>
          </p:nvPr>
        </p:nvSpPr>
        <p:spPr/>
        <p:txBody>
          <a:bodyPr>
            <a:normAutofit fontScale="90000"/>
          </a:bodyPr>
          <a:lstStyle/>
          <a:p>
            <a:r>
              <a:rPr lang="en-US" dirty="0"/>
              <a:t>Our mission</a:t>
            </a:r>
          </a:p>
        </p:txBody>
      </p:sp>
      <p:sp>
        <p:nvSpPr>
          <p:cNvPr id="4" name="AutoShape 2">
            <a:extLst>
              <a:ext uri="{FF2B5EF4-FFF2-40B4-BE49-F238E27FC236}">
                <a16:creationId xmlns:a16="http://schemas.microsoft.com/office/drawing/2014/main" id="{09EFC442-C2AB-4549-AA16-EC2186ABD2B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Content Placeholder 8">
            <a:extLst>
              <a:ext uri="{FF2B5EF4-FFF2-40B4-BE49-F238E27FC236}">
                <a16:creationId xmlns:a16="http://schemas.microsoft.com/office/drawing/2014/main" id="{344C379E-9A9F-2A47-911C-87265B0111E5}"/>
              </a:ext>
            </a:extLst>
          </p:cNvPr>
          <p:cNvSpPr txBox="1">
            <a:spLocks/>
          </p:cNvSpPr>
          <p:nvPr/>
        </p:nvSpPr>
        <p:spPr>
          <a:xfrm>
            <a:off x="942340" y="2312413"/>
            <a:ext cx="10307320" cy="2233173"/>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Whitney Semibold"/>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Whitney Semibold"/>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Whitney Semibold"/>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CA" sz="3100" i="1" dirty="0"/>
              <a:t>To meet farmers where they are and equip them with the tools they need to make informed and responsible decisions about the health of their farm, their livelihood, their community, and the planet.</a:t>
            </a:r>
          </a:p>
          <a:p>
            <a:pPr marL="0" indent="0">
              <a:buNone/>
            </a:pPr>
            <a:br>
              <a:rPr lang="en-CA" dirty="0"/>
            </a:br>
            <a:endParaRPr lang="en-US" dirty="0"/>
          </a:p>
          <a:p>
            <a:endParaRPr lang="en-US" dirty="0"/>
          </a:p>
        </p:txBody>
      </p:sp>
    </p:spTree>
    <p:extLst>
      <p:ext uri="{BB962C8B-B14F-4D97-AF65-F5344CB8AC3E}">
        <p14:creationId xmlns:p14="http://schemas.microsoft.com/office/powerpoint/2010/main" val="1879365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42C4-A5A1-6145-93CD-9A2946B62573}"/>
              </a:ext>
            </a:extLst>
          </p:cNvPr>
          <p:cNvSpPr>
            <a:spLocks noGrp="1"/>
          </p:cNvSpPr>
          <p:nvPr>
            <p:ph type="title"/>
          </p:nvPr>
        </p:nvSpPr>
        <p:spPr/>
        <p:txBody>
          <a:bodyPr>
            <a:normAutofit fontScale="90000"/>
          </a:bodyPr>
          <a:lstStyle/>
          <a:p>
            <a:r>
              <a:rPr lang="en-US" dirty="0"/>
              <a:t>Our Goal</a:t>
            </a:r>
          </a:p>
        </p:txBody>
      </p:sp>
      <p:sp>
        <p:nvSpPr>
          <p:cNvPr id="4" name="AutoShape 2">
            <a:extLst>
              <a:ext uri="{FF2B5EF4-FFF2-40B4-BE49-F238E27FC236}">
                <a16:creationId xmlns:a16="http://schemas.microsoft.com/office/drawing/2014/main" id="{09EFC442-C2AB-4549-AA16-EC2186ABD2B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Content Placeholder 8">
            <a:extLst>
              <a:ext uri="{FF2B5EF4-FFF2-40B4-BE49-F238E27FC236}">
                <a16:creationId xmlns:a16="http://schemas.microsoft.com/office/drawing/2014/main" id="{344C379E-9A9F-2A47-911C-87265B0111E5}"/>
              </a:ext>
            </a:extLst>
          </p:cNvPr>
          <p:cNvSpPr txBox="1">
            <a:spLocks/>
          </p:cNvSpPr>
          <p:nvPr/>
        </p:nvSpPr>
        <p:spPr>
          <a:xfrm>
            <a:off x="481914" y="2312413"/>
            <a:ext cx="10767746" cy="22331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Whitney Semibold"/>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Whitney Semibold"/>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Whitney Semibold"/>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CA" sz="3100" i="1" dirty="0"/>
              <a:t>To put </a:t>
            </a:r>
            <a:r>
              <a:rPr lang="en-CA" sz="3100" i="1" dirty="0" err="1"/>
              <a:t>LiteFarm</a:t>
            </a:r>
            <a:r>
              <a:rPr lang="en-CA" sz="3100" i="1" dirty="0"/>
              <a:t> in the hands of 10,000 diversified farmers by 2023</a:t>
            </a:r>
          </a:p>
          <a:p>
            <a:pPr marL="0" indent="0">
              <a:buNone/>
            </a:pPr>
            <a:br>
              <a:rPr lang="en-CA" dirty="0"/>
            </a:br>
            <a:endParaRPr lang="en-US" dirty="0"/>
          </a:p>
          <a:p>
            <a:endParaRPr lang="en-US" dirty="0"/>
          </a:p>
        </p:txBody>
      </p:sp>
    </p:spTree>
    <p:extLst>
      <p:ext uri="{BB962C8B-B14F-4D97-AF65-F5344CB8AC3E}">
        <p14:creationId xmlns:p14="http://schemas.microsoft.com/office/powerpoint/2010/main" val="37167730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E42C4-A5A1-6145-93CD-9A2946B62573}"/>
              </a:ext>
            </a:extLst>
          </p:cNvPr>
          <p:cNvSpPr>
            <a:spLocks noGrp="1"/>
          </p:cNvSpPr>
          <p:nvPr>
            <p:ph type="title"/>
          </p:nvPr>
        </p:nvSpPr>
        <p:spPr/>
        <p:txBody>
          <a:bodyPr>
            <a:normAutofit fontScale="90000"/>
          </a:bodyPr>
          <a:lstStyle/>
          <a:p>
            <a:r>
              <a:rPr lang="en-US" dirty="0"/>
              <a:t>Our strategy</a:t>
            </a:r>
          </a:p>
        </p:txBody>
      </p:sp>
      <p:sp>
        <p:nvSpPr>
          <p:cNvPr id="4" name="AutoShape 2">
            <a:extLst>
              <a:ext uri="{FF2B5EF4-FFF2-40B4-BE49-F238E27FC236}">
                <a16:creationId xmlns:a16="http://schemas.microsoft.com/office/drawing/2014/main" id="{09EFC442-C2AB-4549-AA16-EC2186ABD2B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F7F668E8-65C4-AD43-BF1C-B00CF0792857}"/>
              </a:ext>
            </a:extLst>
          </p:cNvPr>
          <p:cNvPicPr>
            <a:picLocks noChangeAspect="1"/>
          </p:cNvPicPr>
          <p:nvPr/>
        </p:nvPicPr>
        <p:blipFill>
          <a:blip r:embed="rId3"/>
          <a:stretch>
            <a:fillRect/>
          </a:stretch>
        </p:blipFill>
        <p:spPr>
          <a:xfrm>
            <a:off x="5659120" y="133771"/>
            <a:ext cx="6430055" cy="5473889"/>
          </a:xfrm>
          <a:prstGeom prst="rect">
            <a:avLst/>
          </a:prstGeom>
        </p:spPr>
      </p:pic>
      <p:sp>
        <p:nvSpPr>
          <p:cNvPr id="6" name="Content Placeholder 8">
            <a:extLst>
              <a:ext uri="{FF2B5EF4-FFF2-40B4-BE49-F238E27FC236}">
                <a16:creationId xmlns:a16="http://schemas.microsoft.com/office/drawing/2014/main" id="{2E1100F6-72EF-0B45-B6C3-1D1ABB216E3E}"/>
              </a:ext>
            </a:extLst>
          </p:cNvPr>
          <p:cNvSpPr txBox="1">
            <a:spLocks/>
          </p:cNvSpPr>
          <p:nvPr/>
        </p:nvSpPr>
        <p:spPr>
          <a:xfrm>
            <a:off x="838200" y="1043427"/>
            <a:ext cx="4688840" cy="456423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Whitney Semibold"/>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Whitney Semibold"/>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Whitney Semibold"/>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hitney Semibold"/>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Three pronged:</a:t>
            </a:r>
          </a:p>
          <a:p>
            <a:pPr marL="514350" indent="-514350">
              <a:buFont typeface="+mj-lt"/>
              <a:buAutoNum type="arabicPeriod"/>
            </a:pPr>
            <a:r>
              <a:rPr lang="en-US" dirty="0"/>
              <a:t>Focus on usability and utility for diversified farmers</a:t>
            </a:r>
          </a:p>
          <a:p>
            <a:pPr marL="514350" indent="-514350">
              <a:buFont typeface="+mj-lt"/>
              <a:buAutoNum type="arabicPeriod"/>
            </a:pPr>
            <a:r>
              <a:rPr lang="en-US" dirty="0"/>
              <a:t>Help farmers make a living</a:t>
            </a:r>
          </a:p>
          <a:p>
            <a:pPr marL="514350" indent="-514350">
              <a:buFont typeface="+mj-lt"/>
              <a:buAutoNum type="arabicPeriod"/>
            </a:pPr>
            <a:r>
              <a:rPr lang="en-US" dirty="0"/>
              <a:t>Connect farmers with expert knowledge and tools to improve their practice</a:t>
            </a:r>
          </a:p>
        </p:txBody>
      </p:sp>
      <p:pic>
        <p:nvPicPr>
          <p:cNvPr id="7" name="Picture 6">
            <a:extLst>
              <a:ext uri="{FF2B5EF4-FFF2-40B4-BE49-F238E27FC236}">
                <a16:creationId xmlns:a16="http://schemas.microsoft.com/office/drawing/2014/main" id="{02255235-D23F-4045-8681-58580F138758}"/>
              </a:ext>
            </a:extLst>
          </p:cNvPr>
          <p:cNvPicPr>
            <a:picLocks noChangeAspect="1"/>
          </p:cNvPicPr>
          <p:nvPr/>
        </p:nvPicPr>
        <p:blipFill>
          <a:blip r:embed="rId4"/>
          <a:stretch>
            <a:fillRect/>
          </a:stretch>
        </p:blipFill>
        <p:spPr>
          <a:xfrm>
            <a:off x="9692165" y="1043427"/>
            <a:ext cx="1912439" cy="3427348"/>
          </a:xfrm>
          <a:prstGeom prst="rect">
            <a:avLst/>
          </a:prstGeom>
        </p:spPr>
      </p:pic>
      <p:pic>
        <p:nvPicPr>
          <p:cNvPr id="9" name="Picture 8">
            <a:extLst>
              <a:ext uri="{FF2B5EF4-FFF2-40B4-BE49-F238E27FC236}">
                <a16:creationId xmlns:a16="http://schemas.microsoft.com/office/drawing/2014/main" id="{B94CA507-848F-E04A-9E7B-81A0BC0B7E7E}"/>
              </a:ext>
            </a:extLst>
          </p:cNvPr>
          <p:cNvPicPr>
            <a:picLocks noChangeAspect="1"/>
          </p:cNvPicPr>
          <p:nvPr/>
        </p:nvPicPr>
        <p:blipFill>
          <a:blip r:embed="rId5"/>
          <a:stretch>
            <a:fillRect/>
          </a:stretch>
        </p:blipFill>
        <p:spPr>
          <a:xfrm>
            <a:off x="5282931" y="1043427"/>
            <a:ext cx="2885985" cy="3219450"/>
          </a:xfrm>
          <a:prstGeom prst="rect">
            <a:avLst/>
          </a:prstGeom>
        </p:spPr>
      </p:pic>
      <p:sp>
        <p:nvSpPr>
          <p:cNvPr id="10" name="Right Arrow 9">
            <a:extLst>
              <a:ext uri="{FF2B5EF4-FFF2-40B4-BE49-F238E27FC236}">
                <a16:creationId xmlns:a16="http://schemas.microsoft.com/office/drawing/2014/main" id="{73BF9986-501A-104B-9CD8-2434C5CB06CB}"/>
              </a:ext>
            </a:extLst>
          </p:cNvPr>
          <p:cNvSpPr/>
          <p:nvPr/>
        </p:nvSpPr>
        <p:spPr>
          <a:xfrm>
            <a:off x="8531057" y="2185060"/>
            <a:ext cx="784919" cy="685655"/>
          </a:xfrm>
          <a:prstGeom prst="rightArrow">
            <a:avLst/>
          </a:prstGeom>
          <a:solidFill>
            <a:srgbClr val="00857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4729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9"/>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0"/>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E8BEC-4D08-0A4C-B963-238775A96465}"/>
              </a:ext>
            </a:extLst>
          </p:cNvPr>
          <p:cNvSpPr>
            <a:spLocks noGrp="1"/>
          </p:cNvSpPr>
          <p:nvPr>
            <p:ph type="title"/>
          </p:nvPr>
        </p:nvSpPr>
        <p:spPr/>
        <p:txBody>
          <a:bodyPr>
            <a:noAutofit/>
          </a:bodyPr>
          <a:lstStyle/>
          <a:p>
            <a:r>
              <a:rPr lang="en-US" sz="4600" dirty="0"/>
              <a:t>Operationalizing the strategy…</a:t>
            </a:r>
          </a:p>
        </p:txBody>
      </p:sp>
      <p:sp>
        <p:nvSpPr>
          <p:cNvPr id="3" name="Content Placeholder 2">
            <a:extLst>
              <a:ext uri="{FF2B5EF4-FFF2-40B4-BE49-F238E27FC236}">
                <a16:creationId xmlns:a16="http://schemas.microsoft.com/office/drawing/2014/main" id="{158F3AA6-6C14-2747-B55B-AF5E1F3587C2}"/>
              </a:ext>
            </a:extLst>
          </p:cNvPr>
          <p:cNvSpPr>
            <a:spLocks noGrp="1"/>
          </p:cNvSpPr>
          <p:nvPr>
            <p:ph idx="1"/>
          </p:nvPr>
        </p:nvSpPr>
        <p:spPr/>
        <p:txBody>
          <a:bodyPr/>
          <a:lstStyle/>
          <a:p>
            <a:r>
              <a:rPr lang="en-US" dirty="0"/>
              <a:t>We have partnerships with more than a dozen organizations in Central and Latin America to deploy </a:t>
            </a:r>
            <a:r>
              <a:rPr lang="en-US" dirty="0" err="1"/>
              <a:t>LiteFarm</a:t>
            </a:r>
            <a:r>
              <a:rPr lang="en-US" dirty="0"/>
              <a:t> to cohorts of farmers in 5 Latin American countries starting in January:</a:t>
            </a:r>
          </a:p>
          <a:p>
            <a:pPr lvl="1"/>
            <a:r>
              <a:rPr lang="en-US" dirty="0"/>
              <a:t>Brazil</a:t>
            </a:r>
          </a:p>
          <a:p>
            <a:pPr lvl="1"/>
            <a:r>
              <a:rPr lang="en-US" dirty="0"/>
              <a:t>Ecuador</a:t>
            </a:r>
          </a:p>
          <a:p>
            <a:pPr lvl="1"/>
            <a:r>
              <a:rPr lang="en-US" dirty="0"/>
              <a:t>Mexico</a:t>
            </a:r>
          </a:p>
          <a:p>
            <a:pPr lvl="1"/>
            <a:r>
              <a:rPr lang="en-US" dirty="0"/>
              <a:t>Paraguay</a:t>
            </a:r>
          </a:p>
          <a:p>
            <a:pPr lvl="1"/>
            <a:r>
              <a:rPr lang="en-US" dirty="0"/>
              <a:t>Peru</a:t>
            </a:r>
          </a:p>
        </p:txBody>
      </p:sp>
    </p:spTree>
    <p:extLst>
      <p:ext uri="{BB962C8B-B14F-4D97-AF65-F5344CB8AC3E}">
        <p14:creationId xmlns:p14="http://schemas.microsoft.com/office/powerpoint/2010/main" val="461036386"/>
      </p:ext>
    </p:extLst>
  </p:cSld>
  <p:clrMapOvr>
    <a:masterClrMapping/>
  </p:clrMapOvr>
</p:sld>
</file>

<file path=ppt/theme/theme1.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09C811AE-6632-4BD1-98E9-27DBD217E93A}" vid="{F5FD08E4-7B86-4B89-8E98-77E3B98902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2047</TotalTime>
  <Words>1392</Words>
  <Application>Microsoft Macintosh PowerPoint</Application>
  <PresentationFormat>Widescreen</PresentationFormat>
  <Paragraphs>155</Paragraphs>
  <Slides>16</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Avenir Book</vt:lpstr>
      <vt:lpstr>Calibri</vt:lpstr>
      <vt:lpstr>Whitney Bold</vt:lpstr>
      <vt:lpstr>Whitney Book</vt:lpstr>
      <vt:lpstr>Whitney Medium</vt:lpstr>
      <vt:lpstr>Whitney Semibold</vt:lpstr>
      <vt:lpstr>WhitneyHTF-Bold</vt:lpstr>
      <vt:lpstr>1_Office Theme</vt:lpstr>
      <vt:lpstr>PowerPoint Presentation</vt:lpstr>
      <vt:lpstr>Agenda</vt:lpstr>
      <vt:lpstr>Where we started…</vt:lpstr>
      <vt:lpstr>Our product today</vt:lpstr>
      <vt:lpstr>Our team today</vt:lpstr>
      <vt:lpstr>Our mission</vt:lpstr>
      <vt:lpstr>Our Goal</vt:lpstr>
      <vt:lpstr>Our strategy</vt:lpstr>
      <vt:lpstr>Operationalizing the strategy…</vt:lpstr>
      <vt:lpstr>Features for Winter (January) 2021 release</vt:lpstr>
      <vt:lpstr>Longer term candidates (Spring 2021 and beyond)</vt:lpstr>
      <vt:lpstr>Engaging with open source communities</vt:lpstr>
      <vt:lpstr>OpenTEAM</vt:lpstr>
      <vt:lpstr>OpenTEAM cont.</vt:lpstr>
      <vt:lpstr>Getting involved!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Hannah Wittman</dc:creator>
  <cp:lastModifiedBy>Microsoft Office User</cp:lastModifiedBy>
  <cp:revision>55</cp:revision>
  <dcterms:created xsi:type="dcterms:W3CDTF">2020-09-09T18:40:18Z</dcterms:created>
  <dcterms:modified xsi:type="dcterms:W3CDTF">2020-10-22T17:43:35Z</dcterms:modified>
</cp:coreProperties>
</file>